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FEFEFEB-714F-4647-A1A0-8CA7DC96253D}">
          <p14:sldIdLst>
            <p14:sldId id="256"/>
            <p14:sldId id="257"/>
            <p14:sldId id="258"/>
          </p14:sldIdLst>
        </p14:section>
        <p14:section name="Section sans titre" id="{6AB3F4A2-0C61-614F-8CF9-BBE44DB05D28}">
          <p14:sldIdLst>
            <p14:sldId id="259"/>
            <p14:sldId id="260"/>
            <p14:sldId id="261"/>
            <p14:sldId id="262"/>
            <p14:sldId id="263"/>
            <p14:sldId id="264"/>
            <p14:sldId id="265"/>
            <p14:sldId id="266"/>
            <p14:sldId id="267"/>
            <p14:sldId id="276"/>
            <p14:sldId id="268"/>
            <p14:sldId id="269"/>
            <p14:sldId id="270"/>
            <p14:sldId id="271"/>
            <p14:sldId id="272"/>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7"/>
    <p:restoredTop sz="95470"/>
  </p:normalViewPr>
  <p:slideViewPr>
    <p:cSldViewPr snapToGrid="0" snapToObjects="1">
      <p:cViewPr>
        <p:scale>
          <a:sx n="90" d="100"/>
          <a:sy n="90" d="100"/>
        </p:scale>
        <p:origin x="-484" y="-4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5A61015F-7CC6-4D0A-9D87-873EA4C304CC}" type="datetimeFigureOut">
              <a:rPr lang="en-US" dirty="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024128" y="2967788"/>
            <a:ext cx="4754880" cy="3341572"/>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990888" y="2967788"/>
            <a:ext cx="4754880" cy="3341572"/>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05C68B11-C5A8-448C-8CE9-B1A273C79CFC}" type="datetimeFigureOut">
              <a:rPr lang="en-US" dirty="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C7616CA0-919D-4A49-9C8A-62FDFB3A5183}" type="datetimeFigureOut">
              <a:rPr lang="en-US" dirty="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12/9/2020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package" Target="../embeddings/Microsoft_Word_Document4.docx"/><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8.xml"/><Relationship Id="rId3" Type="http://schemas.openxmlformats.org/officeDocument/2006/relationships/slide" Target="slide7.xml"/><Relationship Id="rId7" Type="http://schemas.openxmlformats.org/officeDocument/2006/relationships/slide" Target="slide11.xml"/><Relationship Id="rId12" Type="http://schemas.openxmlformats.org/officeDocument/2006/relationships/slide" Target="slide17.xml"/><Relationship Id="rId2" Type="http://schemas.openxmlformats.org/officeDocument/2006/relationships/slide" Target="slide6.xml"/><Relationship Id="rId16" Type="http://schemas.openxmlformats.org/officeDocument/2006/relationships/slide" Target="slide21.xml"/><Relationship Id="rId1" Type="http://schemas.openxmlformats.org/officeDocument/2006/relationships/slideLayout" Target="../slideLayouts/slideLayout5.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9.xml"/><Relationship Id="rId15" Type="http://schemas.openxmlformats.org/officeDocument/2006/relationships/slide" Target="slide20.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slide" Target="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aurelie.bouvard@apajh-yvelines.org" TargetMode="External"/><Relationship Id="rId2" Type="http://schemas.openxmlformats.org/officeDocument/2006/relationships/hyperlink" Target="mailto:kathleen.grevisse@apajh-yvelines.org" TargetMode="External"/><Relationship Id="rId1" Type="http://schemas.openxmlformats.org/officeDocument/2006/relationships/slideLayout" Target="../slideLayouts/slideLayout2.xml"/><Relationship Id="rId4" Type="http://schemas.openxmlformats.org/officeDocument/2006/relationships/hyperlink" Target="mailto:sessad-tsa@apajh-yvelines.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ershpoissysartrouville7@ac-versailles.fr" TargetMode="External"/><Relationship Id="rId2" Type="http://schemas.openxmlformats.org/officeDocument/2006/relationships/hyperlink" Target="mailto:0780746m@ac-versailles.fr"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067833-3A15-D14A-B32B-35F7E8FEF52D}"/>
              </a:ext>
            </a:extLst>
          </p:cNvPr>
          <p:cNvSpPr>
            <a:spLocks noGrp="1"/>
          </p:cNvSpPr>
          <p:nvPr>
            <p:ph type="ctrTitle"/>
          </p:nvPr>
        </p:nvSpPr>
        <p:spPr/>
        <p:txBody>
          <a:bodyPr>
            <a:normAutofit fontScale="90000"/>
          </a:bodyPr>
          <a:lstStyle/>
          <a:p>
            <a:br>
              <a:rPr lang="fr-FR" dirty="0"/>
            </a:br>
            <a:r>
              <a:rPr lang="fr-FR" dirty="0">
                <a:latin typeface="Century Gothic" panose="020B0502020202020204" pitchFamily="34" charset="0"/>
              </a:rPr>
              <a:t>UEMA Sartrouville</a:t>
            </a:r>
            <a:br>
              <a:rPr lang="fr-FR" dirty="0">
                <a:latin typeface="Century Gothic" panose="020B0502020202020204" pitchFamily="34" charset="0"/>
              </a:rPr>
            </a:br>
            <a:r>
              <a:rPr lang="fr-FR" sz="2700" dirty="0">
                <a:latin typeface="Century Gothic" panose="020B0502020202020204" pitchFamily="34" charset="0"/>
              </a:rPr>
              <a:t>École maternelle Georges Brassens</a:t>
            </a:r>
            <a:br>
              <a:rPr lang="fr-FR" sz="2700" dirty="0"/>
            </a:br>
            <a:endParaRPr lang="fr-FR" sz="2700" dirty="0"/>
          </a:p>
        </p:txBody>
      </p:sp>
      <p:sp>
        <p:nvSpPr>
          <p:cNvPr id="3" name="Sous-titre 2">
            <a:extLst>
              <a:ext uri="{FF2B5EF4-FFF2-40B4-BE49-F238E27FC236}">
                <a16:creationId xmlns:a16="http://schemas.microsoft.com/office/drawing/2014/main" id="{4A8BE9A4-294B-C04A-B862-D0E57C5CDA92}"/>
              </a:ext>
            </a:extLst>
          </p:cNvPr>
          <p:cNvSpPr>
            <a:spLocks noGrp="1"/>
          </p:cNvSpPr>
          <p:nvPr>
            <p:ph type="subTitle" idx="1"/>
          </p:nvPr>
        </p:nvSpPr>
        <p:spPr>
          <a:xfrm>
            <a:off x="8610599" y="4960137"/>
            <a:ext cx="3316357" cy="1463040"/>
          </a:xfrm>
        </p:spPr>
        <p:txBody>
          <a:bodyPr>
            <a:normAutofit/>
          </a:bodyPr>
          <a:lstStyle/>
          <a:p>
            <a:r>
              <a:rPr lang="fr-FR" sz="2800" dirty="0"/>
              <a:t>PROJET DE FONCTIONNEMMENT </a:t>
            </a:r>
          </a:p>
        </p:txBody>
      </p:sp>
    </p:spTree>
    <p:extLst>
      <p:ext uri="{BB962C8B-B14F-4D97-AF65-F5344CB8AC3E}">
        <p14:creationId xmlns:p14="http://schemas.microsoft.com/office/powerpoint/2010/main" val="353163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6B635-70BA-9449-B824-21B45138B42C}"/>
              </a:ext>
            </a:extLst>
          </p:cNvPr>
          <p:cNvSpPr>
            <a:spLocks noGrp="1"/>
          </p:cNvSpPr>
          <p:nvPr>
            <p:ph type="title"/>
          </p:nvPr>
        </p:nvSpPr>
        <p:spPr>
          <a:xfrm>
            <a:off x="1024128" y="822960"/>
            <a:ext cx="4389120" cy="913244"/>
          </a:xfrm>
        </p:spPr>
        <p:txBody>
          <a:bodyPr/>
          <a:lstStyle/>
          <a:p>
            <a:r>
              <a:rPr lang="fr-FR" sz="1400" u="sng" cap="none" dirty="0">
                <a:latin typeface="Century Gothic" panose="020B0502020202020204" pitchFamily="34" charset="0"/>
              </a:rPr>
              <a:t>Le personnel éducatif</a:t>
            </a:r>
            <a:endParaRPr lang="fr-FR" sz="1400" cap="none"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CC963B8E-3F47-364C-A693-DF95E30E53B2}"/>
              </a:ext>
            </a:extLst>
          </p:cNvPr>
          <p:cNvSpPr>
            <a:spLocks noGrp="1"/>
          </p:cNvSpPr>
          <p:nvPr>
            <p:ph idx="1"/>
          </p:nvPr>
        </p:nvSpPr>
        <p:spPr>
          <a:xfrm>
            <a:off x="5715000" y="822960"/>
            <a:ext cx="5975430" cy="5405014"/>
          </a:xfrm>
        </p:spPr>
        <p:txBody>
          <a:bodyPr>
            <a:normAutofit fontScale="25000" lnSpcReduction="20000"/>
          </a:bodyPr>
          <a:lstStyle/>
          <a:p>
            <a:pPr marL="0" indent="0">
              <a:lnSpc>
                <a:spcPct val="170000"/>
              </a:lnSpc>
              <a:spcBef>
                <a:spcPts val="600"/>
              </a:spcBef>
              <a:buNone/>
            </a:pPr>
            <a:r>
              <a:rPr lang="fr-FR" sz="3600" dirty="0">
                <a:latin typeface="Century Gothic" panose="020B0502020202020204" pitchFamily="34" charset="0"/>
              </a:rPr>
              <a:t>Ce professionnel a pour mission de :  </a:t>
            </a:r>
          </a:p>
          <a:p>
            <a:pPr lvl="0">
              <a:lnSpc>
                <a:spcPct val="170000"/>
              </a:lnSpc>
              <a:spcBef>
                <a:spcPts val="600"/>
              </a:spcBef>
              <a:buFont typeface="Wingdings" pitchFamily="2" charset="2"/>
              <a:buChar char="v"/>
            </a:pPr>
            <a:r>
              <a:rPr lang="fr-FR" sz="3600" dirty="0">
                <a:latin typeface="Century Gothic" panose="020B0502020202020204" pitchFamily="34" charset="0"/>
              </a:rPr>
              <a:t>Mettre en place les protocoles d’interventions à référence éducative, comportementale ou développementale  </a:t>
            </a:r>
          </a:p>
          <a:p>
            <a:pPr lvl="0">
              <a:lnSpc>
                <a:spcPct val="170000"/>
              </a:lnSpc>
              <a:spcBef>
                <a:spcPts val="600"/>
              </a:spcBef>
              <a:buFont typeface="Wingdings" pitchFamily="2" charset="2"/>
              <a:buChar char="v"/>
            </a:pPr>
            <a:r>
              <a:rPr lang="fr-FR" sz="3600" dirty="0">
                <a:latin typeface="Century Gothic" panose="020B0502020202020204" pitchFamily="34" charset="0"/>
              </a:rPr>
              <a:t>Accompagner les enfants dans l’acquisition de l’autonomie et de la socialisation sur les temps de restauration scolaire, de récréation</a:t>
            </a:r>
          </a:p>
          <a:p>
            <a:pPr lvl="0">
              <a:lnSpc>
                <a:spcPct val="170000"/>
              </a:lnSpc>
              <a:spcBef>
                <a:spcPts val="600"/>
              </a:spcBef>
              <a:buFont typeface="Wingdings" pitchFamily="2" charset="2"/>
              <a:buChar char="v"/>
            </a:pPr>
            <a:r>
              <a:rPr lang="fr-FR" sz="3600" dirty="0">
                <a:latin typeface="Century Gothic" panose="020B0502020202020204" pitchFamily="34" charset="0"/>
              </a:rPr>
              <a:t>Participer à l’élaboration des PPA en concertation avec l’équipe.</a:t>
            </a:r>
          </a:p>
          <a:p>
            <a:pPr lvl="0">
              <a:lnSpc>
                <a:spcPct val="170000"/>
              </a:lnSpc>
              <a:spcBef>
                <a:spcPts val="600"/>
              </a:spcBef>
              <a:buFont typeface="Wingdings" pitchFamily="2" charset="2"/>
              <a:buChar char="v"/>
            </a:pPr>
            <a:r>
              <a:rPr lang="fr-FR" sz="3600" dirty="0">
                <a:latin typeface="Century Gothic" panose="020B0502020202020204" pitchFamily="34" charset="0"/>
              </a:rPr>
              <a:t>Élaborer les cibles des prérequis aux apprentissages scolaires et mettre en application les cibles pédagogiques définies par l’enseignant sur l’ensemble des objectifs fixés par le PPA.</a:t>
            </a:r>
          </a:p>
          <a:p>
            <a:pPr lvl="0">
              <a:lnSpc>
                <a:spcPct val="170000"/>
              </a:lnSpc>
              <a:spcBef>
                <a:spcPts val="600"/>
              </a:spcBef>
              <a:buFont typeface="Wingdings" pitchFamily="2" charset="2"/>
              <a:buChar char="v"/>
            </a:pPr>
            <a:r>
              <a:rPr lang="fr-FR" sz="3600" dirty="0">
                <a:latin typeface="Century Gothic" panose="020B0502020202020204" pitchFamily="34" charset="0"/>
              </a:rPr>
              <a:t>Préparer les outils et le matériel éducatifs ainsi que les projets d’activités.</a:t>
            </a:r>
          </a:p>
          <a:p>
            <a:pPr lvl="0">
              <a:lnSpc>
                <a:spcPct val="170000"/>
              </a:lnSpc>
              <a:spcBef>
                <a:spcPts val="600"/>
              </a:spcBef>
              <a:buFont typeface="Wingdings" pitchFamily="2" charset="2"/>
              <a:buChar char="v"/>
            </a:pPr>
            <a:r>
              <a:rPr lang="fr-FR" sz="3600" dirty="0">
                <a:latin typeface="Century Gothic" panose="020B0502020202020204" pitchFamily="34" charset="0"/>
              </a:rPr>
              <a:t>Évaluer quotidiennement les cibles et rédiger les comptes rendus de ces évaluations à destination de l’équipe pluri disciplinaire. </a:t>
            </a:r>
          </a:p>
          <a:p>
            <a:pPr lvl="0">
              <a:lnSpc>
                <a:spcPct val="170000"/>
              </a:lnSpc>
              <a:spcBef>
                <a:spcPts val="600"/>
              </a:spcBef>
              <a:buFont typeface="Wingdings" pitchFamily="2" charset="2"/>
              <a:buChar char="v"/>
            </a:pPr>
            <a:r>
              <a:rPr lang="fr-FR" sz="3600" dirty="0">
                <a:latin typeface="Century Gothic" panose="020B0502020202020204" pitchFamily="34" charset="0"/>
              </a:rPr>
              <a:t>Proposer des actions éducatives adaptées individuelles ou collectives validées par le psychologue.</a:t>
            </a:r>
          </a:p>
          <a:p>
            <a:pPr lvl="0">
              <a:lnSpc>
                <a:spcPct val="170000"/>
              </a:lnSpc>
              <a:spcBef>
                <a:spcPts val="600"/>
              </a:spcBef>
              <a:buFont typeface="Wingdings" pitchFamily="2" charset="2"/>
              <a:buChar char="v"/>
            </a:pPr>
            <a:r>
              <a:rPr lang="fr-FR" sz="3600" dirty="0">
                <a:latin typeface="Century Gothic" panose="020B0502020202020204" pitchFamily="34" charset="0"/>
              </a:rPr>
              <a:t>Assurer l’accompagnement sur le temps des inclusions des élèves de l’UEMA dans les classes ordinaires.</a:t>
            </a:r>
          </a:p>
          <a:p>
            <a:pPr marL="0" lvl="0" indent="0">
              <a:lnSpc>
                <a:spcPct val="170000"/>
              </a:lnSpc>
              <a:spcBef>
                <a:spcPts val="600"/>
              </a:spcBef>
              <a:buNone/>
            </a:pPr>
            <a:endParaRPr lang="fr-FR" sz="3600" dirty="0">
              <a:latin typeface="Century Gothic" panose="020B0502020202020204" pitchFamily="34" charset="0"/>
            </a:endParaRPr>
          </a:p>
          <a:p>
            <a:pPr marL="0" lvl="0" indent="0">
              <a:lnSpc>
                <a:spcPct val="170000"/>
              </a:lnSpc>
              <a:spcBef>
                <a:spcPts val="600"/>
              </a:spcBef>
              <a:buNone/>
            </a:pPr>
            <a:r>
              <a:rPr lang="fr-FR" sz="3600" dirty="0">
                <a:latin typeface="Century Gothic" panose="020B0502020202020204" pitchFamily="34" charset="0"/>
              </a:rPr>
              <a:t>L’un des éducateurs sera identifié pour chaque enfant comme référent pour les temps d’intervention hors temps scolaire : </a:t>
            </a:r>
          </a:p>
          <a:p>
            <a:pPr lvl="1">
              <a:lnSpc>
                <a:spcPct val="170000"/>
              </a:lnSpc>
              <a:spcBef>
                <a:spcPts val="600"/>
              </a:spcBef>
              <a:buFont typeface="Wingdings" pitchFamily="2" charset="2"/>
              <a:buChar char="v"/>
            </a:pPr>
            <a:r>
              <a:rPr lang="fr-FR" sz="3200" dirty="0">
                <a:latin typeface="Century Gothic" panose="020B0502020202020204" pitchFamily="34" charset="0"/>
              </a:rPr>
              <a:t>il transmet des observations organisées à l’enseignant et à la psychologue au sujet d’un enfant ou d’une pratique professionnelle ; </a:t>
            </a:r>
          </a:p>
          <a:p>
            <a:pPr lvl="1">
              <a:lnSpc>
                <a:spcPct val="170000"/>
              </a:lnSpc>
              <a:spcBef>
                <a:spcPts val="600"/>
              </a:spcBef>
              <a:buFont typeface="Wingdings" pitchFamily="2" charset="2"/>
              <a:buChar char="v"/>
            </a:pPr>
            <a:r>
              <a:rPr lang="fr-FR" sz="3200" dirty="0">
                <a:latin typeface="Century Gothic" panose="020B0502020202020204" pitchFamily="34" charset="0"/>
              </a:rPr>
              <a:t>il va au domicile de chaque élève dont il est référent et effectue une guidance parentale technique. </a:t>
            </a:r>
          </a:p>
          <a:p>
            <a:endParaRPr lang="fr-FR" dirty="0"/>
          </a:p>
        </p:txBody>
      </p:sp>
      <p:sp>
        <p:nvSpPr>
          <p:cNvPr id="4" name="Espace réservé du texte 3">
            <a:extLst>
              <a:ext uri="{FF2B5EF4-FFF2-40B4-BE49-F238E27FC236}">
                <a16:creationId xmlns:a16="http://schemas.microsoft.com/office/drawing/2014/main" id="{38A02F65-2B7B-DB4A-8B91-FA586F852078}"/>
              </a:ext>
            </a:extLst>
          </p:cNvPr>
          <p:cNvSpPr>
            <a:spLocks noGrp="1"/>
          </p:cNvSpPr>
          <p:nvPr>
            <p:ph type="body" sz="half" idx="2"/>
          </p:nvPr>
        </p:nvSpPr>
        <p:spPr/>
        <p:txBody>
          <a:bodyPr/>
          <a:lstStyle/>
          <a:p>
            <a:endParaRPr lang="fr-FR" dirty="0"/>
          </a:p>
          <a:p>
            <a:endParaRPr lang="fr-FR" dirty="0"/>
          </a:p>
          <a:p>
            <a:endParaRPr lang="fr-FR" dirty="0"/>
          </a:p>
          <a:p>
            <a:r>
              <a:rPr lang="fr-FR" sz="1200" dirty="0">
                <a:latin typeface="Century Gothic" panose="020B0502020202020204" pitchFamily="34" charset="0"/>
              </a:rPr>
              <a:t>Horaires : </a:t>
            </a: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800" dirty="0">
              <a:latin typeface="Century Gothic" panose="020B0502020202020204" pitchFamily="34" charset="0"/>
            </a:endParaRPr>
          </a:p>
          <a:p>
            <a:r>
              <a:rPr lang="fr-FR" sz="1200" dirty="0">
                <a:latin typeface="Century Gothic" panose="020B0502020202020204" pitchFamily="34" charset="0"/>
              </a:rPr>
              <a:t>Références : </a:t>
            </a:r>
          </a:p>
          <a:p>
            <a:endParaRPr lang="fr-FR" sz="1200" dirty="0">
              <a:latin typeface="Century Gothic" panose="020B0502020202020204" pitchFamily="34" charset="0"/>
            </a:endParaRPr>
          </a:p>
          <a:p>
            <a:endParaRPr lang="fr-FR" dirty="0"/>
          </a:p>
        </p:txBody>
      </p:sp>
      <p:graphicFrame>
        <p:nvGraphicFramePr>
          <p:cNvPr id="5" name="Tableau 4">
            <a:extLst>
              <a:ext uri="{FF2B5EF4-FFF2-40B4-BE49-F238E27FC236}">
                <a16:creationId xmlns:a16="http://schemas.microsoft.com/office/drawing/2014/main" id="{BB53A452-4878-A841-AF7C-7125FFEEBB41}"/>
              </a:ext>
            </a:extLst>
          </p:cNvPr>
          <p:cNvGraphicFramePr>
            <a:graphicFrameLocks noGrp="1"/>
          </p:cNvGraphicFramePr>
          <p:nvPr>
            <p:extLst>
              <p:ext uri="{D42A27DB-BD31-4B8C-83A1-F6EECF244321}">
                <p14:modId xmlns:p14="http://schemas.microsoft.com/office/powerpoint/2010/main" val="1839486237"/>
              </p:ext>
            </p:extLst>
          </p:nvPr>
        </p:nvGraphicFramePr>
        <p:xfrm>
          <a:off x="289366" y="1785880"/>
          <a:ext cx="5266481" cy="1452621"/>
        </p:xfrm>
        <a:graphic>
          <a:graphicData uri="http://schemas.openxmlformats.org/drawingml/2006/table">
            <a:tbl>
              <a:tblPr firstRow="1" firstCol="1" bandRow="1">
                <a:tableStyleId>{5C22544A-7EE6-4342-B048-85BDC9FD1C3A}</a:tableStyleId>
              </a:tblPr>
              <a:tblGrid>
                <a:gridCol w="925975">
                  <a:extLst>
                    <a:ext uri="{9D8B030D-6E8A-4147-A177-3AD203B41FA5}">
                      <a16:colId xmlns:a16="http://schemas.microsoft.com/office/drawing/2014/main" val="1725020725"/>
                    </a:ext>
                  </a:extLst>
                </a:gridCol>
                <a:gridCol w="706055">
                  <a:extLst>
                    <a:ext uri="{9D8B030D-6E8A-4147-A177-3AD203B41FA5}">
                      <a16:colId xmlns:a16="http://schemas.microsoft.com/office/drawing/2014/main" val="2634023593"/>
                    </a:ext>
                  </a:extLst>
                </a:gridCol>
                <a:gridCol w="1418891">
                  <a:extLst>
                    <a:ext uri="{9D8B030D-6E8A-4147-A177-3AD203B41FA5}">
                      <a16:colId xmlns:a16="http://schemas.microsoft.com/office/drawing/2014/main" val="2231481435"/>
                    </a:ext>
                  </a:extLst>
                </a:gridCol>
                <a:gridCol w="1386559">
                  <a:extLst>
                    <a:ext uri="{9D8B030D-6E8A-4147-A177-3AD203B41FA5}">
                      <a16:colId xmlns:a16="http://schemas.microsoft.com/office/drawing/2014/main" val="897872761"/>
                    </a:ext>
                  </a:extLst>
                </a:gridCol>
                <a:gridCol w="829001">
                  <a:extLst>
                    <a:ext uri="{9D8B030D-6E8A-4147-A177-3AD203B41FA5}">
                      <a16:colId xmlns:a16="http://schemas.microsoft.com/office/drawing/2014/main" val="1994900014"/>
                    </a:ext>
                  </a:extLst>
                </a:gridCol>
              </a:tblGrid>
              <a:tr h="270847">
                <a:tc>
                  <a:txBody>
                    <a:bodyPr/>
                    <a:lstStyle/>
                    <a:p>
                      <a:pPr>
                        <a:spcAft>
                          <a:spcPts val="600"/>
                        </a:spcAft>
                      </a:pPr>
                      <a:r>
                        <a:rPr lang="fr-FR" sz="1100" dirty="0">
                          <a:effectLst/>
                        </a:rPr>
                        <a:t>Nom</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Prénom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Qualification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000">
                          <a:effectLst/>
                        </a:rPr>
                        <a:t>Date d’entrée dans l’UEM</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000">
                          <a:effectLst/>
                        </a:rPr>
                        <a:t>Quotité de service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8834070"/>
                  </a:ext>
                </a:extLst>
              </a:tr>
              <a:tr h="270847">
                <a:tc>
                  <a:txBody>
                    <a:bodyPr/>
                    <a:lstStyle/>
                    <a:p>
                      <a:pPr>
                        <a:spcAft>
                          <a:spcPts val="600"/>
                        </a:spcAft>
                      </a:pPr>
                      <a:r>
                        <a:rPr lang="fr-FR" sz="1100">
                          <a:effectLst/>
                        </a:rPr>
                        <a:t>CHALON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Elodie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Éducatrice de jeunes enfants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Novembre 2019</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100%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8144429"/>
                  </a:ext>
                </a:extLst>
              </a:tr>
              <a:tr h="270847">
                <a:tc>
                  <a:txBody>
                    <a:bodyPr/>
                    <a:lstStyle/>
                    <a:p>
                      <a:pPr>
                        <a:spcAft>
                          <a:spcPts val="600"/>
                        </a:spcAft>
                      </a:pPr>
                      <a:r>
                        <a:rPr lang="fr-FR" sz="1100">
                          <a:effectLst/>
                        </a:rPr>
                        <a:t>PARMENTIER</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Clara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Éducatrice spécialisée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Novembre 2019</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100%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5523669"/>
                  </a:ext>
                </a:extLst>
              </a:tr>
              <a:tr h="270847">
                <a:tc>
                  <a:txBody>
                    <a:bodyPr/>
                    <a:lstStyle/>
                    <a:p>
                      <a:pPr>
                        <a:spcAft>
                          <a:spcPts val="600"/>
                        </a:spcAft>
                      </a:pPr>
                      <a:r>
                        <a:rPr lang="fr-FR" sz="1100">
                          <a:effectLst/>
                        </a:rPr>
                        <a:t>LEFEVRE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Catherine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Monitrice éducatrice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Novembre 2019</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100%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9312488"/>
                  </a:ext>
                </a:extLst>
              </a:tr>
              <a:tr h="270847">
                <a:tc>
                  <a:txBody>
                    <a:bodyPr/>
                    <a:lstStyle/>
                    <a:p>
                      <a:pPr>
                        <a:spcAft>
                          <a:spcPts val="600"/>
                        </a:spcAft>
                      </a:pPr>
                      <a:r>
                        <a:rPr lang="fr-FR" sz="1100">
                          <a:effectLst/>
                        </a:rPr>
                        <a:t>BOUCHER</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Anne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Monitrice éducatrice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Septembre 2020</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90%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7835832"/>
                  </a:ext>
                </a:extLst>
              </a:tr>
            </a:tbl>
          </a:graphicData>
        </a:graphic>
      </p:graphicFrame>
      <p:graphicFrame>
        <p:nvGraphicFramePr>
          <p:cNvPr id="6" name="Tableau 5">
            <a:extLst>
              <a:ext uri="{FF2B5EF4-FFF2-40B4-BE49-F238E27FC236}">
                <a16:creationId xmlns:a16="http://schemas.microsoft.com/office/drawing/2014/main" id="{7D90C96A-8B87-B149-A755-EA14B43763C3}"/>
              </a:ext>
            </a:extLst>
          </p:cNvPr>
          <p:cNvGraphicFramePr>
            <a:graphicFrameLocks noGrp="1"/>
          </p:cNvGraphicFramePr>
          <p:nvPr>
            <p:extLst>
              <p:ext uri="{D42A27DB-BD31-4B8C-83A1-F6EECF244321}">
                <p14:modId xmlns:p14="http://schemas.microsoft.com/office/powerpoint/2010/main" val="472192324"/>
              </p:ext>
            </p:extLst>
          </p:nvPr>
        </p:nvGraphicFramePr>
        <p:xfrm>
          <a:off x="289366" y="3710128"/>
          <a:ext cx="5266480" cy="804000"/>
        </p:xfrm>
        <a:graphic>
          <a:graphicData uri="http://schemas.openxmlformats.org/drawingml/2006/table">
            <a:tbl>
              <a:tblPr firstRow="1" firstCol="1" bandRow="1">
                <a:tableStyleId>{5C22544A-7EE6-4342-B048-85BDC9FD1C3A}</a:tableStyleId>
              </a:tblPr>
              <a:tblGrid>
                <a:gridCol w="878223">
                  <a:extLst>
                    <a:ext uri="{9D8B030D-6E8A-4147-A177-3AD203B41FA5}">
                      <a16:colId xmlns:a16="http://schemas.microsoft.com/office/drawing/2014/main" val="2469794190"/>
                    </a:ext>
                  </a:extLst>
                </a:gridCol>
                <a:gridCol w="878223">
                  <a:extLst>
                    <a:ext uri="{9D8B030D-6E8A-4147-A177-3AD203B41FA5}">
                      <a16:colId xmlns:a16="http://schemas.microsoft.com/office/drawing/2014/main" val="2600353480"/>
                    </a:ext>
                  </a:extLst>
                </a:gridCol>
                <a:gridCol w="878223">
                  <a:extLst>
                    <a:ext uri="{9D8B030D-6E8A-4147-A177-3AD203B41FA5}">
                      <a16:colId xmlns:a16="http://schemas.microsoft.com/office/drawing/2014/main" val="2228727714"/>
                    </a:ext>
                  </a:extLst>
                </a:gridCol>
                <a:gridCol w="945889">
                  <a:extLst>
                    <a:ext uri="{9D8B030D-6E8A-4147-A177-3AD203B41FA5}">
                      <a16:colId xmlns:a16="http://schemas.microsoft.com/office/drawing/2014/main" val="900214081"/>
                    </a:ext>
                  </a:extLst>
                </a:gridCol>
                <a:gridCol w="807699">
                  <a:extLst>
                    <a:ext uri="{9D8B030D-6E8A-4147-A177-3AD203B41FA5}">
                      <a16:colId xmlns:a16="http://schemas.microsoft.com/office/drawing/2014/main" val="985148483"/>
                    </a:ext>
                  </a:extLst>
                </a:gridCol>
                <a:gridCol w="878223">
                  <a:extLst>
                    <a:ext uri="{9D8B030D-6E8A-4147-A177-3AD203B41FA5}">
                      <a16:colId xmlns:a16="http://schemas.microsoft.com/office/drawing/2014/main" val="945205676"/>
                    </a:ext>
                  </a:extLst>
                </a:gridCol>
              </a:tblGrid>
              <a:tr h="201000">
                <a:tc>
                  <a:txBody>
                    <a:bodyPr/>
                    <a:lstStyle/>
                    <a:p>
                      <a:pPr>
                        <a:spcAft>
                          <a:spcPts val="0"/>
                        </a:spcAft>
                      </a:pPr>
                      <a:r>
                        <a:rPr lang="fr-FR" sz="1100">
                          <a:effectLst/>
                        </a:rPr>
                        <a:t>Lundi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Mardi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Mercredi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Jeudi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Vendredi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Samedi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96072479"/>
                  </a:ext>
                </a:extLst>
              </a:tr>
              <a:tr h="603000">
                <a:tc>
                  <a:txBody>
                    <a:bodyPr/>
                    <a:lstStyle/>
                    <a:p>
                      <a:pPr>
                        <a:spcAft>
                          <a:spcPts val="0"/>
                        </a:spcAft>
                      </a:pPr>
                      <a:r>
                        <a:rPr lang="fr-FR" sz="1100">
                          <a:effectLst/>
                        </a:rPr>
                        <a:t>8h-18h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8h-17h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8h-12h</a:t>
                      </a:r>
                      <a:endParaRPr lang="fr-FR" sz="1200" dirty="0">
                        <a:effectLst/>
                      </a:endParaRPr>
                    </a:p>
                    <a:p>
                      <a:pPr>
                        <a:spcAft>
                          <a:spcPts val="0"/>
                        </a:spcAft>
                      </a:pPr>
                      <a:r>
                        <a:rPr lang="fr-FR" sz="1100" dirty="0">
                          <a:effectLst/>
                        </a:rPr>
                        <a:t>1 semaine/2</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8h-17h</a:t>
                      </a:r>
                      <a:endParaRPr lang="fr-FR" sz="1200" dirty="0">
                        <a:effectLst/>
                      </a:endParaRPr>
                    </a:p>
                    <a:p>
                      <a:pPr>
                        <a:spcAft>
                          <a:spcPts val="0"/>
                        </a:spcAft>
                      </a:pPr>
                      <a:r>
                        <a:rPr lang="fr-FR" sz="1100" dirty="0">
                          <a:effectLst/>
                        </a:rPr>
                        <a:t>Anne : 9h-13h30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8h-17h</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8h-12h</a:t>
                      </a:r>
                      <a:endParaRPr lang="fr-FR" sz="1200" dirty="0">
                        <a:effectLst/>
                      </a:endParaRPr>
                    </a:p>
                    <a:p>
                      <a:pPr>
                        <a:spcAft>
                          <a:spcPts val="0"/>
                        </a:spcAft>
                      </a:pPr>
                      <a:r>
                        <a:rPr lang="fr-FR" sz="1100" dirty="0">
                          <a:effectLst/>
                        </a:rPr>
                        <a:t>1 semaine/2</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3958391"/>
                  </a:ext>
                </a:extLst>
              </a:tr>
            </a:tbl>
          </a:graphicData>
        </a:graphic>
      </p:graphicFrame>
      <p:sp>
        <p:nvSpPr>
          <p:cNvPr id="7" name="ZoneTexte 6">
            <a:extLst>
              <a:ext uri="{FF2B5EF4-FFF2-40B4-BE49-F238E27FC236}">
                <a16:creationId xmlns:a16="http://schemas.microsoft.com/office/drawing/2014/main" id="{4B52B843-97FC-6440-A7F8-AE51B6774B7F}"/>
              </a:ext>
            </a:extLst>
          </p:cNvPr>
          <p:cNvSpPr txBox="1"/>
          <p:nvPr/>
        </p:nvSpPr>
        <p:spPr>
          <a:xfrm>
            <a:off x="3333509" y="4826643"/>
            <a:ext cx="184731" cy="369332"/>
          </a:xfrm>
          <a:prstGeom prst="rect">
            <a:avLst/>
          </a:prstGeom>
          <a:noFill/>
        </p:spPr>
        <p:txBody>
          <a:bodyPr wrap="none" rtlCol="0">
            <a:spAutoFit/>
          </a:bodyPr>
          <a:lstStyle/>
          <a:p>
            <a:endParaRPr lang="fr-FR" dirty="0"/>
          </a:p>
        </p:txBody>
      </p:sp>
      <p:graphicFrame>
        <p:nvGraphicFramePr>
          <p:cNvPr id="8" name="Tableau 7">
            <a:extLst>
              <a:ext uri="{FF2B5EF4-FFF2-40B4-BE49-F238E27FC236}">
                <a16:creationId xmlns:a16="http://schemas.microsoft.com/office/drawing/2014/main" id="{C29F2794-7689-0C40-85D7-D471776C4636}"/>
              </a:ext>
            </a:extLst>
          </p:cNvPr>
          <p:cNvGraphicFramePr>
            <a:graphicFrameLocks noGrp="1"/>
          </p:cNvGraphicFramePr>
          <p:nvPr>
            <p:extLst>
              <p:ext uri="{D42A27DB-BD31-4B8C-83A1-F6EECF244321}">
                <p14:modId xmlns:p14="http://schemas.microsoft.com/office/powerpoint/2010/main" val="4054112377"/>
              </p:ext>
            </p:extLst>
          </p:nvPr>
        </p:nvGraphicFramePr>
        <p:xfrm>
          <a:off x="544011" y="5011309"/>
          <a:ext cx="4236334" cy="1216665"/>
        </p:xfrm>
        <a:graphic>
          <a:graphicData uri="http://schemas.openxmlformats.org/drawingml/2006/table">
            <a:tbl>
              <a:tblPr firstRow="1" firstCol="1" bandRow="1">
                <a:tableStyleId>{5C22544A-7EE6-4342-B048-85BDC9FD1C3A}</a:tableStyleId>
              </a:tblPr>
              <a:tblGrid>
                <a:gridCol w="1200984">
                  <a:extLst>
                    <a:ext uri="{9D8B030D-6E8A-4147-A177-3AD203B41FA5}">
                      <a16:colId xmlns:a16="http://schemas.microsoft.com/office/drawing/2014/main" val="3444486832"/>
                    </a:ext>
                  </a:extLst>
                </a:gridCol>
                <a:gridCol w="3035350">
                  <a:extLst>
                    <a:ext uri="{9D8B030D-6E8A-4147-A177-3AD203B41FA5}">
                      <a16:colId xmlns:a16="http://schemas.microsoft.com/office/drawing/2014/main" val="262414784"/>
                    </a:ext>
                  </a:extLst>
                </a:gridCol>
              </a:tblGrid>
              <a:tr h="243333">
                <a:tc>
                  <a:txBody>
                    <a:bodyPr/>
                    <a:lstStyle/>
                    <a:p>
                      <a:pPr>
                        <a:spcAft>
                          <a:spcPts val="0"/>
                        </a:spcAft>
                      </a:pPr>
                      <a:r>
                        <a:rPr lang="fr-FR" sz="1100" dirty="0">
                          <a:effectLst/>
                        </a:rPr>
                        <a:t>Educatrices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Références </a:t>
                      </a:r>
                    </a:p>
                  </a:txBody>
                  <a:tcPr marL="68580" marR="68580" marT="0" marB="0"/>
                </a:tc>
                <a:extLst>
                  <a:ext uri="{0D108BD9-81ED-4DB2-BD59-A6C34878D82A}">
                    <a16:rowId xmlns:a16="http://schemas.microsoft.com/office/drawing/2014/main" val="3960479044"/>
                  </a:ext>
                </a:extLst>
              </a:tr>
              <a:tr h="243333">
                <a:tc>
                  <a:txBody>
                    <a:bodyPr/>
                    <a:lstStyle/>
                    <a:p>
                      <a:pPr>
                        <a:spcAft>
                          <a:spcPts val="0"/>
                        </a:spcAft>
                      </a:pPr>
                      <a:r>
                        <a:rPr lang="fr-FR" sz="1100" dirty="0">
                          <a:effectLst/>
                        </a:rPr>
                        <a:t>Clara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err="1">
                          <a:effectLst/>
                        </a:rPr>
                        <a:t>Rayan</a:t>
                      </a:r>
                      <a:r>
                        <a:rPr lang="fr-FR" sz="1100" dirty="0">
                          <a:effectLst/>
                        </a:rPr>
                        <a:t>, Ulysse et Térence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71931575"/>
                  </a:ext>
                </a:extLst>
              </a:tr>
              <a:tr h="243333">
                <a:tc>
                  <a:txBody>
                    <a:bodyPr/>
                    <a:lstStyle/>
                    <a:p>
                      <a:pPr>
                        <a:spcAft>
                          <a:spcPts val="0"/>
                        </a:spcAft>
                      </a:pPr>
                      <a:r>
                        <a:rPr lang="fr-FR" sz="1100" dirty="0">
                          <a:effectLst/>
                        </a:rPr>
                        <a:t>Catherine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Valentin</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9258249"/>
                  </a:ext>
                </a:extLst>
              </a:tr>
              <a:tr h="243333">
                <a:tc>
                  <a:txBody>
                    <a:bodyPr/>
                    <a:lstStyle/>
                    <a:p>
                      <a:pPr>
                        <a:spcAft>
                          <a:spcPts val="0"/>
                        </a:spcAft>
                      </a:pPr>
                      <a:r>
                        <a:rPr lang="fr-FR" sz="1100" dirty="0">
                          <a:effectLst/>
                        </a:rPr>
                        <a:t>Anne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Arthur</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6181162"/>
                  </a:ext>
                </a:extLst>
              </a:tr>
              <a:tr h="243333">
                <a:tc>
                  <a:txBody>
                    <a:bodyPr/>
                    <a:lstStyle/>
                    <a:p>
                      <a:pPr>
                        <a:spcAft>
                          <a:spcPts val="0"/>
                        </a:spcAft>
                      </a:pPr>
                      <a:r>
                        <a:rPr lang="fr-FR" sz="1200" dirty="0">
                          <a:effectLst/>
                          <a:latin typeface="Calibri" panose="020F0502020204030204" pitchFamily="34" charset="0"/>
                          <a:ea typeface="Times New Roman" panose="02020603050405020304" pitchFamily="18" charset="0"/>
                          <a:cs typeface="Times New Roman" panose="02020603050405020304" pitchFamily="18" charset="0"/>
                        </a:rPr>
                        <a:t>Elodie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effectLst/>
                        </a:rPr>
                        <a:t>Lisandro</a:t>
                      </a:r>
                      <a:r>
                        <a:rPr lang="fr-FR" sz="1200" dirty="0">
                          <a:effectLst/>
                        </a:rPr>
                        <a:t>, Christ-Ethan</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6579339"/>
                  </a:ext>
                </a:extLst>
              </a:tr>
            </a:tbl>
          </a:graphicData>
        </a:graphic>
      </p:graphicFrame>
    </p:spTree>
    <p:extLst>
      <p:ext uri="{BB962C8B-B14F-4D97-AF65-F5344CB8AC3E}">
        <p14:creationId xmlns:p14="http://schemas.microsoft.com/office/powerpoint/2010/main" val="375405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2E2DF2-77BC-134E-A3DB-F0AAF72BA9C2}"/>
              </a:ext>
            </a:extLst>
          </p:cNvPr>
          <p:cNvSpPr>
            <a:spLocks noGrp="1"/>
          </p:cNvSpPr>
          <p:nvPr>
            <p:ph type="title"/>
          </p:nvPr>
        </p:nvSpPr>
        <p:spPr>
          <a:xfrm>
            <a:off x="1024128" y="822960"/>
            <a:ext cx="4389120" cy="866944"/>
          </a:xfrm>
        </p:spPr>
        <p:txBody>
          <a:bodyPr/>
          <a:lstStyle/>
          <a:p>
            <a:r>
              <a:rPr lang="fr-FR" sz="1400" u="sng" cap="none" dirty="0">
                <a:latin typeface="Century Gothic" panose="020B0502020202020204" pitchFamily="34" charset="0"/>
              </a:rPr>
              <a:t>Le personnel paramédical</a:t>
            </a:r>
            <a:endParaRPr lang="fr-FR" sz="1400" cap="none" dirty="0">
              <a:latin typeface="Century Gothic" panose="020B0502020202020204" pitchFamily="34" charset="0"/>
            </a:endParaRPr>
          </a:p>
        </p:txBody>
      </p:sp>
      <p:graphicFrame>
        <p:nvGraphicFramePr>
          <p:cNvPr id="5" name="Espace réservé du contenu 4">
            <a:extLst>
              <a:ext uri="{FF2B5EF4-FFF2-40B4-BE49-F238E27FC236}">
                <a16:creationId xmlns:a16="http://schemas.microsoft.com/office/drawing/2014/main" id="{DF4B33A5-D646-A341-B86B-753A900CBF4E}"/>
              </a:ext>
            </a:extLst>
          </p:cNvPr>
          <p:cNvGraphicFramePr>
            <a:graphicFrameLocks noGrp="1"/>
          </p:cNvGraphicFramePr>
          <p:nvPr>
            <p:ph idx="1"/>
            <p:extLst>
              <p:ext uri="{D42A27DB-BD31-4B8C-83A1-F6EECF244321}">
                <p14:modId xmlns:p14="http://schemas.microsoft.com/office/powerpoint/2010/main" val="305813449"/>
              </p:ext>
            </p:extLst>
          </p:nvPr>
        </p:nvGraphicFramePr>
        <p:xfrm>
          <a:off x="6157730" y="914087"/>
          <a:ext cx="5431419" cy="1192505"/>
        </p:xfrm>
        <a:graphic>
          <a:graphicData uri="http://schemas.openxmlformats.org/drawingml/2006/table">
            <a:tbl>
              <a:tblPr firstRow="1" firstCol="1" bandRow="1">
                <a:tableStyleId>{5C22544A-7EE6-4342-B048-85BDC9FD1C3A}</a:tableStyleId>
              </a:tblPr>
              <a:tblGrid>
                <a:gridCol w="850959">
                  <a:extLst>
                    <a:ext uri="{9D8B030D-6E8A-4147-A177-3AD203B41FA5}">
                      <a16:colId xmlns:a16="http://schemas.microsoft.com/office/drawing/2014/main" val="1109180880"/>
                    </a:ext>
                  </a:extLst>
                </a:gridCol>
                <a:gridCol w="690648">
                  <a:extLst>
                    <a:ext uri="{9D8B030D-6E8A-4147-A177-3AD203B41FA5}">
                      <a16:colId xmlns:a16="http://schemas.microsoft.com/office/drawing/2014/main" val="539503738"/>
                    </a:ext>
                  </a:extLst>
                </a:gridCol>
                <a:gridCol w="1098232">
                  <a:extLst>
                    <a:ext uri="{9D8B030D-6E8A-4147-A177-3AD203B41FA5}">
                      <a16:colId xmlns:a16="http://schemas.microsoft.com/office/drawing/2014/main" val="1785906520"/>
                    </a:ext>
                  </a:extLst>
                </a:gridCol>
                <a:gridCol w="1318396">
                  <a:extLst>
                    <a:ext uri="{9D8B030D-6E8A-4147-A177-3AD203B41FA5}">
                      <a16:colId xmlns:a16="http://schemas.microsoft.com/office/drawing/2014/main" val="774200145"/>
                    </a:ext>
                  </a:extLst>
                </a:gridCol>
                <a:gridCol w="1473184">
                  <a:extLst>
                    <a:ext uri="{9D8B030D-6E8A-4147-A177-3AD203B41FA5}">
                      <a16:colId xmlns:a16="http://schemas.microsoft.com/office/drawing/2014/main" val="3231597138"/>
                    </a:ext>
                  </a:extLst>
                </a:gridCol>
              </a:tblGrid>
              <a:tr h="355904">
                <a:tc>
                  <a:txBody>
                    <a:bodyPr/>
                    <a:lstStyle/>
                    <a:p>
                      <a:pPr>
                        <a:spcAft>
                          <a:spcPts val="600"/>
                        </a:spcAft>
                      </a:pPr>
                      <a:r>
                        <a:rPr lang="fr-FR" sz="900">
                          <a:effectLst/>
                        </a:rPr>
                        <a:t>Nom</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Prénom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dirty="0">
                          <a:effectLst/>
                        </a:rPr>
                        <a:t>Qualification</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800" dirty="0">
                          <a:effectLst/>
                        </a:rPr>
                        <a:t>Date d’entrée dans l’UEM</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800">
                          <a:effectLst/>
                        </a:rPr>
                        <a:t>Quotité de service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3829033785"/>
                  </a:ext>
                </a:extLst>
              </a:tr>
              <a:tr h="278867">
                <a:tc>
                  <a:txBody>
                    <a:bodyPr/>
                    <a:lstStyle/>
                    <a:p>
                      <a:pPr>
                        <a:spcAft>
                          <a:spcPts val="600"/>
                        </a:spcAft>
                      </a:pPr>
                      <a:r>
                        <a:rPr lang="fr-FR" sz="900">
                          <a:effectLst/>
                        </a:rPr>
                        <a:t>PUGET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Méryl</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Psychologue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Septembre 2020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50%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2422301797"/>
                  </a:ext>
                </a:extLst>
              </a:tr>
              <a:tr h="278867">
                <a:tc>
                  <a:txBody>
                    <a:bodyPr/>
                    <a:lstStyle/>
                    <a:p>
                      <a:pPr>
                        <a:spcAft>
                          <a:spcPts val="600"/>
                        </a:spcAft>
                      </a:pPr>
                      <a:r>
                        <a:rPr lang="fr-FR" sz="900">
                          <a:effectLst/>
                        </a:rPr>
                        <a:t>BRICET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Ludivine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dirty="0">
                          <a:effectLst/>
                        </a:rPr>
                        <a:t>Psychomotricienne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dirty="0">
                          <a:effectLst/>
                        </a:rPr>
                        <a:t>Novembre 2019</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50%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426881911"/>
                  </a:ext>
                </a:extLst>
              </a:tr>
              <a:tr h="278867">
                <a:tc>
                  <a:txBody>
                    <a:bodyPr/>
                    <a:lstStyle/>
                    <a:p>
                      <a:pPr>
                        <a:spcAft>
                          <a:spcPts val="600"/>
                        </a:spcAft>
                      </a:pPr>
                      <a:r>
                        <a:rPr lang="fr-FR" sz="900">
                          <a:effectLst/>
                        </a:rPr>
                        <a:t>ROUGER</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Florence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Orthophoniste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a:effectLst/>
                        </a:rPr>
                        <a:t>Septembre 2020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tc>
                  <a:txBody>
                    <a:bodyPr/>
                    <a:lstStyle/>
                    <a:p>
                      <a:pPr>
                        <a:spcAft>
                          <a:spcPts val="600"/>
                        </a:spcAft>
                      </a:pPr>
                      <a:r>
                        <a:rPr lang="fr-FR" sz="900" dirty="0">
                          <a:effectLst/>
                        </a:rPr>
                        <a:t>30%</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922" marR="56922" marT="0" marB="0"/>
                </a:tc>
                <a:extLst>
                  <a:ext uri="{0D108BD9-81ED-4DB2-BD59-A6C34878D82A}">
                    <a16:rowId xmlns:a16="http://schemas.microsoft.com/office/drawing/2014/main" val="1448164112"/>
                  </a:ext>
                </a:extLst>
              </a:tr>
            </a:tbl>
          </a:graphicData>
        </a:graphic>
      </p:graphicFrame>
      <p:sp>
        <p:nvSpPr>
          <p:cNvPr id="4" name="Espace réservé du texte 3">
            <a:extLst>
              <a:ext uri="{FF2B5EF4-FFF2-40B4-BE49-F238E27FC236}">
                <a16:creationId xmlns:a16="http://schemas.microsoft.com/office/drawing/2014/main" id="{CFCECA98-8553-DB4B-9182-0E42BF94118B}"/>
              </a:ext>
            </a:extLst>
          </p:cNvPr>
          <p:cNvSpPr>
            <a:spLocks noGrp="1"/>
          </p:cNvSpPr>
          <p:nvPr>
            <p:ph type="body" sz="half" idx="2"/>
          </p:nvPr>
        </p:nvSpPr>
        <p:spPr>
          <a:xfrm>
            <a:off x="1024128" y="2106592"/>
            <a:ext cx="4389120" cy="3913207"/>
          </a:xfrm>
        </p:spPr>
        <p:txBody>
          <a:bodyPr>
            <a:normAutofit/>
          </a:bodyPr>
          <a:lstStyle/>
          <a:p>
            <a:r>
              <a:rPr lang="fr-FR" sz="1000" b="1" dirty="0">
                <a:latin typeface="Century Gothic" panose="020B0502020202020204" pitchFamily="34" charset="0"/>
              </a:rPr>
              <a:t>La psychomotricienne </a:t>
            </a:r>
            <a:r>
              <a:rPr lang="fr-FR" sz="1000" dirty="0">
                <a:latin typeface="Century Gothic" panose="020B0502020202020204" pitchFamily="34" charset="0"/>
              </a:rPr>
              <a:t>intervient en séances individuelles dans la deuxième salle, et pour les séances de groupe de motricité dans la grande salle de l’école. Elle est présente dans la classe pour les rituels (regroupements, goûter PECS et un groupe de motricité fine avec l’enseignante.</a:t>
            </a:r>
          </a:p>
          <a:p>
            <a:r>
              <a:rPr lang="fr-FR" sz="1000" dirty="0">
                <a:latin typeface="Century Gothic" panose="020B0502020202020204" pitchFamily="34" charset="0"/>
              </a:rPr>
              <a:t>Horaires de la psychomotricienne :</a:t>
            </a:r>
          </a:p>
          <a:p>
            <a:endParaRPr lang="fr-FR" sz="1000" dirty="0">
              <a:latin typeface="Century Gothic" panose="020B0502020202020204" pitchFamily="34" charset="0"/>
            </a:endParaRPr>
          </a:p>
          <a:p>
            <a:endParaRPr lang="fr-FR" sz="1000" dirty="0">
              <a:latin typeface="Century Gothic" panose="020B0502020202020204" pitchFamily="34" charset="0"/>
            </a:endParaRPr>
          </a:p>
          <a:p>
            <a:endParaRPr lang="fr-FR" sz="1000" dirty="0">
              <a:latin typeface="Century Gothic" panose="020B0502020202020204" pitchFamily="34" charset="0"/>
            </a:endParaRPr>
          </a:p>
          <a:p>
            <a:endParaRPr lang="fr-FR" sz="1000" dirty="0">
              <a:latin typeface="Century Gothic" panose="020B0502020202020204" pitchFamily="34" charset="0"/>
            </a:endParaRPr>
          </a:p>
          <a:p>
            <a:r>
              <a:rPr lang="fr-FR" sz="1000" b="1" dirty="0">
                <a:latin typeface="Century Gothic" panose="020B0502020202020204" pitchFamily="34" charset="0"/>
              </a:rPr>
              <a:t>L’orthophoniste</a:t>
            </a:r>
            <a:r>
              <a:rPr lang="fr-FR" sz="1000" dirty="0">
                <a:latin typeface="Century Gothic" panose="020B0502020202020204" pitchFamily="34" charset="0"/>
              </a:rPr>
              <a:t> intervient pour des séances individuelles dans la deuxième salle. Elles est également présente le mardi sur le temps de cantine.</a:t>
            </a:r>
          </a:p>
          <a:p>
            <a:r>
              <a:rPr lang="fr-FR" sz="1000" dirty="0">
                <a:latin typeface="Century Gothic" panose="020B0502020202020204" pitchFamily="34" charset="0"/>
              </a:rPr>
              <a:t>Horaires de l’orthophoniste :</a:t>
            </a:r>
          </a:p>
          <a:p>
            <a:endParaRPr lang="fr-FR" sz="1000" dirty="0">
              <a:latin typeface="Century Gothic" panose="020B0502020202020204" pitchFamily="34" charset="0"/>
            </a:endParaRPr>
          </a:p>
          <a:p>
            <a:endParaRPr lang="fr-FR" sz="1000" dirty="0">
              <a:latin typeface="Century Gothic" panose="020B0502020202020204" pitchFamily="34" charset="0"/>
            </a:endParaRPr>
          </a:p>
          <a:p>
            <a:endParaRPr lang="fr-FR" sz="1000" dirty="0">
              <a:latin typeface="Century Gothic" panose="020B0502020202020204" pitchFamily="34" charset="0"/>
            </a:endParaRPr>
          </a:p>
          <a:p>
            <a:endParaRPr lang="fr-FR" sz="1000" dirty="0">
              <a:latin typeface="Century Gothic" panose="020B0502020202020204" pitchFamily="34" charset="0"/>
            </a:endParaRPr>
          </a:p>
        </p:txBody>
      </p:sp>
      <p:graphicFrame>
        <p:nvGraphicFramePr>
          <p:cNvPr id="7" name="Tableau 6">
            <a:extLst>
              <a:ext uri="{FF2B5EF4-FFF2-40B4-BE49-F238E27FC236}">
                <a16:creationId xmlns:a16="http://schemas.microsoft.com/office/drawing/2014/main" id="{65B466B3-9F5A-A745-B4FA-F1C270B81096}"/>
              </a:ext>
            </a:extLst>
          </p:cNvPr>
          <p:cNvGraphicFramePr>
            <a:graphicFrameLocks noGrp="1"/>
          </p:cNvGraphicFramePr>
          <p:nvPr>
            <p:extLst>
              <p:ext uri="{D42A27DB-BD31-4B8C-83A1-F6EECF244321}">
                <p14:modId xmlns:p14="http://schemas.microsoft.com/office/powerpoint/2010/main" val="1014125645"/>
              </p:ext>
            </p:extLst>
          </p:nvPr>
        </p:nvGraphicFramePr>
        <p:xfrm>
          <a:off x="367497" y="3362927"/>
          <a:ext cx="5165200" cy="445144"/>
        </p:xfrm>
        <a:graphic>
          <a:graphicData uri="http://schemas.openxmlformats.org/drawingml/2006/table">
            <a:tbl>
              <a:tblPr firstRow="1" firstCol="1" bandRow="1">
                <a:tableStyleId>{5C22544A-7EE6-4342-B048-85BDC9FD1C3A}</a:tableStyleId>
              </a:tblPr>
              <a:tblGrid>
                <a:gridCol w="861334">
                  <a:extLst>
                    <a:ext uri="{9D8B030D-6E8A-4147-A177-3AD203B41FA5}">
                      <a16:colId xmlns:a16="http://schemas.microsoft.com/office/drawing/2014/main" val="1726136384"/>
                    </a:ext>
                  </a:extLst>
                </a:gridCol>
                <a:gridCol w="861334">
                  <a:extLst>
                    <a:ext uri="{9D8B030D-6E8A-4147-A177-3AD203B41FA5}">
                      <a16:colId xmlns:a16="http://schemas.microsoft.com/office/drawing/2014/main" val="1754249986"/>
                    </a:ext>
                  </a:extLst>
                </a:gridCol>
                <a:gridCol w="861334">
                  <a:extLst>
                    <a:ext uri="{9D8B030D-6E8A-4147-A177-3AD203B41FA5}">
                      <a16:colId xmlns:a16="http://schemas.microsoft.com/office/drawing/2014/main" val="3925350652"/>
                    </a:ext>
                  </a:extLst>
                </a:gridCol>
                <a:gridCol w="927699">
                  <a:extLst>
                    <a:ext uri="{9D8B030D-6E8A-4147-A177-3AD203B41FA5}">
                      <a16:colId xmlns:a16="http://schemas.microsoft.com/office/drawing/2014/main" val="3834377037"/>
                    </a:ext>
                  </a:extLst>
                </a:gridCol>
                <a:gridCol w="792165">
                  <a:extLst>
                    <a:ext uri="{9D8B030D-6E8A-4147-A177-3AD203B41FA5}">
                      <a16:colId xmlns:a16="http://schemas.microsoft.com/office/drawing/2014/main" val="2931797743"/>
                    </a:ext>
                  </a:extLst>
                </a:gridCol>
                <a:gridCol w="861334">
                  <a:extLst>
                    <a:ext uri="{9D8B030D-6E8A-4147-A177-3AD203B41FA5}">
                      <a16:colId xmlns:a16="http://schemas.microsoft.com/office/drawing/2014/main" val="60537581"/>
                    </a:ext>
                  </a:extLst>
                </a:gridCol>
              </a:tblGrid>
              <a:tr h="222572">
                <a:tc>
                  <a:txBody>
                    <a:bodyPr/>
                    <a:lstStyle/>
                    <a:p>
                      <a:pPr>
                        <a:spcAft>
                          <a:spcPts val="0"/>
                        </a:spcAft>
                      </a:pPr>
                      <a:r>
                        <a:rPr lang="fr-FR" sz="1100">
                          <a:effectLst/>
                        </a:rPr>
                        <a:t>Lundi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Mardi</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Mercredi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Jeudi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Vendredi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Samedi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3980446"/>
                  </a:ext>
                </a:extLst>
              </a:tr>
              <a:tr h="222572">
                <a:tc>
                  <a:txBody>
                    <a:bodyPr/>
                    <a:lstStyle/>
                    <a:p>
                      <a:pPr>
                        <a:spcAft>
                          <a:spcPts val="0"/>
                        </a:spcAft>
                      </a:pPr>
                      <a:r>
                        <a:rPr lang="fr-FR" sz="1100" b="0" dirty="0">
                          <a:solidFill>
                            <a:schemeClr val="tx1"/>
                          </a:solidFill>
                          <a:effectLst/>
                        </a:rPr>
                        <a:t>8h-18h</a:t>
                      </a:r>
                      <a:endParaRPr lang="fr-FR" sz="12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dirty="0">
                          <a:effectLst/>
                        </a:rPr>
                        <a:t>8h-17h</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dirty="0">
                          <a:effectLst/>
                        </a:rPr>
                        <a:t>8h30-12h</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471712240"/>
                  </a:ext>
                </a:extLst>
              </a:tr>
            </a:tbl>
          </a:graphicData>
        </a:graphic>
      </p:graphicFrame>
      <p:graphicFrame>
        <p:nvGraphicFramePr>
          <p:cNvPr id="8" name="Tableau 7">
            <a:extLst>
              <a:ext uri="{FF2B5EF4-FFF2-40B4-BE49-F238E27FC236}">
                <a16:creationId xmlns:a16="http://schemas.microsoft.com/office/drawing/2014/main" id="{EF7E79A0-E234-4042-8193-C399CCB7C7A0}"/>
              </a:ext>
            </a:extLst>
          </p:cNvPr>
          <p:cNvGraphicFramePr>
            <a:graphicFrameLocks noGrp="1"/>
          </p:cNvGraphicFramePr>
          <p:nvPr>
            <p:extLst>
              <p:ext uri="{D42A27DB-BD31-4B8C-83A1-F6EECF244321}">
                <p14:modId xmlns:p14="http://schemas.microsoft.com/office/powerpoint/2010/main" val="2086431947"/>
              </p:ext>
            </p:extLst>
          </p:nvPr>
        </p:nvGraphicFramePr>
        <p:xfrm>
          <a:off x="367498" y="5313454"/>
          <a:ext cx="5165200" cy="450738"/>
        </p:xfrm>
        <a:graphic>
          <a:graphicData uri="http://schemas.openxmlformats.org/drawingml/2006/table">
            <a:tbl>
              <a:tblPr firstRow="1" firstCol="1" bandRow="1">
                <a:tableStyleId>{5C22544A-7EE6-4342-B048-85BDC9FD1C3A}</a:tableStyleId>
              </a:tblPr>
              <a:tblGrid>
                <a:gridCol w="861334">
                  <a:extLst>
                    <a:ext uri="{9D8B030D-6E8A-4147-A177-3AD203B41FA5}">
                      <a16:colId xmlns:a16="http://schemas.microsoft.com/office/drawing/2014/main" val="2715836985"/>
                    </a:ext>
                  </a:extLst>
                </a:gridCol>
                <a:gridCol w="861334">
                  <a:extLst>
                    <a:ext uri="{9D8B030D-6E8A-4147-A177-3AD203B41FA5}">
                      <a16:colId xmlns:a16="http://schemas.microsoft.com/office/drawing/2014/main" val="3445426591"/>
                    </a:ext>
                  </a:extLst>
                </a:gridCol>
                <a:gridCol w="861334">
                  <a:extLst>
                    <a:ext uri="{9D8B030D-6E8A-4147-A177-3AD203B41FA5}">
                      <a16:colId xmlns:a16="http://schemas.microsoft.com/office/drawing/2014/main" val="933594093"/>
                    </a:ext>
                  </a:extLst>
                </a:gridCol>
                <a:gridCol w="775992">
                  <a:extLst>
                    <a:ext uri="{9D8B030D-6E8A-4147-A177-3AD203B41FA5}">
                      <a16:colId xmlns:a16="http://schemas.microsoft.com/office/drawing/2014/main" val="1322069200"/>
                    </a:ext>
                  </a:extLst>
                </a:gridCol>
                <a:gridCol w="943872">
                  <a:extLst>
                    <a:ext uri="{9D8B030D-6E8A-4147-A177-3AD203B41FA5}">
                      <a16:colId xmlns:a16="http://schemas.microsoft.com/office/drawing/2014/main" val="3356604183"/>
                    </a:ext>
                  </a:extLst>
                </a:gridCol>
                <a:gridCol w="861334">
                  <a:extLst>
                    <a:ext uri="{9D8B030D-6E8A-4147-A177-3AD203B41FA5}">
                      <a16:colId xmlns:a16="http://schemas.microsoft.com/office/drawing/2014/main" val="42232601"/>
                    </a:ext>
                  </a:extLst>
                </a:gridCol>
              </a:tblGrid>
              <a:tr h="225369">
                <a:tc>
                  <a:txBody>
                    <a:bodyPr/>
                    <a:lstStyle/>
                    <a:p>
                      <a:pPr>
                        <a:spcAft>
                          <a:spcPts val="0"/>
                        </a:spcAft>
                      </a:pPr>
                      <a:r>
                        <a:rPr lang="fr-FR" sz="1100">
                          <a:effectLst/>
                        </a:rPr>
                        <a:t>Lundi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Mardi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Mercredi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Jeudi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Vendredi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dirty="0">
                          <a:effectLst/>
                        </a:rPr>
                        <a:t>Samedi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0558761"/>
                  </a:ext>
                </a:extLst>
              </a:tr>
              <a:tr h="225369">
                <a:tc>
                  <a:txBody>
                    <a:bodyPr/>
                    <a:lstStyle/>
                    <a:p>
                      <a:pPr>
                        <a:spcAft>
                          <a:spcPts val="0"/>
                        </a:spcAft>
                      </a:pPr>
                      <a:r>
                        <a:rPr lang="fr-FR" sz="1100" b="0">
                          <a:solidFill>
                            <a:schemeClr val="tx1"/>
                          </a:solidFill>
                          <a:effectLst/>
                        </a:rPr>
                        <a:t>16h30-18h</a:t>
                      </a:r>
                      <a:endParaRPr lang="fr-FR" sz="12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b="0">
                          <a:solidFill>
                            <a:schemeClr val="tx1"/>
                          </a:solidFill>
                          <a:effectLst/>
                        </a:rPr>
                        <a:t>9h30-13h</a:t>
                      </a:r>
                      <a:endParaRPr lang="fr-FR" sz="12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b="0">
                          <a:solidFill>
                            <a:schemeClr val="tx1"/>
                          </a:solidFill>
                          <a:effectLst/>
                        </a:rPr>
                        <a:t> </a:t>
                      </a:r>
                      <a:endParaRPr lang="fr-FR" sz="12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b="0">
                          <a:solidFill>
                            <a:schemeClr val="tx1"/>
                          </a:solidFill>
                          <a:effectLst/>
                        </a:rPr>
                        <a:t> </a:t>
                      </a:r>
                      <a:endParaRPr lang="fr-FR" sz="12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b="0">
                          <a:solidFill>
                            <a:schemeClr val="tx1"/>
                          </a:solidFill>
                          <a:effectLst/>
                        </a:rPr>
                        <a:t>9h30-11h30</a:t>
                      </a:r>
                      <a:endParaRPr lang="fr-FR" sz="12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b="0" dirty="0">
                          <a:solidFill>
                            <a:schemeClr val="tx1"/>
                          </a:solidFill>
                          <a:effectLst/>
                        </a:rPr>
                        <a:t> </a:t>
                      </a:r>
                      <a:endParaRPr lang="fr-FR" sz="12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511319364"/>
                  </a:ext>
                </a:extLst>
              </a:tr>
            </a:tbl>
          </a:graphicData>
        </a:graphic>
      </p:graphicFrame>
      <p:sp>
        <p:nvSpPr>
          <p:cNvPr id="9" name="ZoneTexte 8">
            <a:extLst>
              <a:ext uri="{FF2B5EF4-FFF2-40B4-BE49-F238E27FC236}">
                <a16:creationId xmlns:a16="http://schemas.microsoft.com/office/drawing/2014/main" id="{B7AA5E7B-446D-8F41-B333-60654413013B}"/>
              </a:ext>
            </a:extLst>
          </p:cNvPr>
          <p:cNvSpPr txBox="1"/>
          <p:nvPr/>
        </p:nvSpPr>
        <p:spPr>
          <a:xfrm>
            <a:off x="6504972" y="2488557"/>
            <a:ext cx="5324354" cy="2739211"/>
          </a:xfrm>
          <a:prstGeom prst="rect">
            <a:avLst/>
          </a:prstGeom>
          <a:noFill/>
        </p:spPr>
        <p:txBody>
          <a:bodyPr wrap="square" rtlCol="0">
            <a:spAutoFit/>
          </a:bodyPr>
          <a:lstStyle/>
          <a:p>
            <a:r>
              <a:rPr lang="fr-FR" sz="1200" dirty="0">
                <a:latin typeface="Century Gothic" panose="020B0502020202020204" pitchFamily="34" charset="0"/>
              </a:rPr>
              <a:t>Toutes les professionnelles sont présentes pour la réunion du lundi de 16h30 à 18h.</a:t>
            </a:r>
          </a:p>
          <a:p>
            <a:endParaRPr lang="fr-FR" sz="1000" b="1" dirty="0">
              <a:latin typeface="Century Gothic" panose="020B0502020202020204" pitchFamily="34" charset="0"/>
            </a:endParaRPr>
          </a:p>
          <a:p>
            <a:endParaRPr lang="fr-FR" sz="1000" b="1" dirty="0">
              <a:latin typeface="Century Gothic" panose="020B0502020202020204" pitchFamily="34" charset="0"/>
            </a:endParaRPr>
          </a:p>
          <a:p>
            <a:endParaRPr lang="fr-FR" sz="1000" b="1" dirty="0">
              <a:latin typeface="Century Gothic" panose="020B0502020202020204" pitchFamily="34" charset="0"/>
            </a:endParaRPr>
          </a:p>
          <a:p>
            <a:endParaRPr lang="fr-FR" sz="1000" b="1" dirty="0">
              <a:latin typeface="Century Gothic" panose="020B0502020202020204" pitchFamily="34" charset="0"/>
            </a:endParaRPr>
          </a:p>
          <a:p>
            <a:r>
              <a:rPr lang="fr-FR" sz="1000" b="1" dirty="0">
                <a:latin typeface="Century Gothic" panose="020B0502020202020204" pitchFamily="34" charset="0"/>
              </a:rPr>
              <a:t>La psychologue </a:t>
            </a:r>
            <a:r>
              <a:rPr lang="fr-FR" sz="1000" dirty="0">
                <a:latin typeface="Century Gothic" panose="020B0502020202020204" pitchFamily="34" charset="0"/>
              </a:rPr>
              <a:t>aide l’enseignante dans l’élaboration des objectifs individuels des enfants, organise et rédige les évaluations, met en place les actions de soutien à la parentalité et met en œuvre les préconisations de la supervision pour la gestion des comportements.</a:t>
            </a:r>
          </a:p>
          <a:p>
            <a:r>
              <a:rPr lang="fr-FR" sz="1000" dirty="0">
                <a:latin typeface="Century Gothic" panose="020B0502020202020204" pitchFamily="34" charset="0"/>
              </a:rPr>
              <a:t>Elle peut intervenir en classe ou dans la deuxième salle pour des séances individuelle ou des groupe d’habiletés sociales par exemple.</a:t>
            </a:r>
          </a:p>
          <a:p>
            <a:endParaRPr lang="fr-FR" sz="1000" dirty="0">
              <a:latin typeface="Century Gothic" panose="020B0502020202020204" pitchFamily="34" charset="0"/>
            </a:endParaRPr>
          </a:p>
          <a:p>
            <a:r>
              <a:rPr lang="fr-FR" sz="1000" dirty="0">
                <a:latin typeface="Century Gothic" panose="020B0502020202020204" pitchFamily="34" charset="0"/>
              </a:rPr>
              <a:t>Horaires de la psychologue :</a:t>
            </a:r>
          </a:p>
          <a:p>
            <a:endParaRPr lang="fr-FR" sz="1000" dirty="0">
              <a:latin typeface="Century Gothic" panose="020B0502020202020204" pitchFamily="34" charset="0"/>
            </a:endParaRPr>
          </a:p>
          <a:p>
            <a:endParaRPr lang="fr-FR" dirty="0"/>
          </a:p>
        </p:txBody>
      </p:sp>
      <p:graphicFrame>
        <p:nvGraphicFramePr>
          <p:cNvPr id="10" name="Tableau 9">
            <a:extLst>
              <a:ext uri="{FF2B5EF4-FFF2-40B4-BE49-F238E27FC236}">
                <a16:creationId xmlns:a16="http://schemas.microsoft.com/office/drawing/2014/main" id="{9A8DBE84-88B9-3547-A648-4464BD66305D}"/>
              </a:ext>
            </a:extLst>
          </p:cNvPr>
          <p:cNvGraphicFramePr>
            <a:graphicFrameLocks noGrp="1"/>
          </p:cNvGraphicFramePr>
          <p:nvPr>
            <p:extLst>
              <p:ext uri="{D42A27DB-BD31-4B8C-83A1-F6EECF244321}">
                <p14:modId xmlns:p14="http://schemas.microsoft.com/office/powerpoint/2010/main" val="1287534309"/>
              </p:ext>
            </p:extLst>
          </p:nvPr>
        </p:nvGraphicFramePr>
        <p:xfrm>
          <a:off x="6455547" y="4806834"/>
          <a:ext cx="5373778" cy="508068"/>
        </p:xfrm>
        <a:graphic>
          <a:graphicData uri="http://schemas.openxmlformats.org/drawingml/2006/table">
            <a:tbl>
              <a:tblPr firstRow="1" firstCol="1" bandRow="1">
                <a:tableStyleId>{5C22544A-7EE6-4342-B048-85BDC9FD1C3A}</a:tableStyleId>
              </a:tblPr>
              <a:tblGrid>
                <a:gridCol w="896116">
                  <a:extLst>
                    <a:ext uri="{9D8B030D-6E8A-4147-A177-3AD203B41FA5}">
                      <a16:colId xmlns:a16="http://schemas.microsoft.com/office/drawing/2014/main" val="1195924939"/>
                    </a:ext>
                  </a:extLst>
                </a:gridCol>
                <a:gridCol w="896116">
                  <a:extLst>
                    <a:ext uri="{9D8B030D-6E8A-4147-A177-3AD203B41FA5}">
                      <a16:colId xmlns:a16="http://schemas.microsoft.com/office/drawing/2014/main" val="3646760698"/>
                    </a:ext>
                  </a:extLst>
                </a:gridCol>
                <a:gridCol w="896116">
                  <a:extLst>
                    <a:ext uri="{9D8B030D-6E8A-4147-A177-3AD203B41FA5}">
                      <a16:colId xmlns:a16="http://schemas.microsoft.com/office/drawing/2014/main" val="973637061"/>
                    </a:ext>
                  </a:extLst>
                </a:gridCol>
                <a:gridCol w="965160">
                  <a:extLst>
                    <a:ext uri="{9D8B030D-6E8A-4147-A177-3AD203B41FA5}">
                      <a16:colId xmlns:a16="http://schemas.microsoft.com/office/drawing/2014/main" val="3088501644"/>
                    </a:ext>
                  </a:extLst>
                </a:gridCol>
                <a:gridCol w="824154">
                  <a:extLst>
                    <a:ext uri="{9D8B030D-6E8A-4147-A177-3AD203B41FA5}">
                      <a16:colId xmlns:a16="http://schemas.microsoft.com/office/drawing/2014/main" val="2977423211"/>
                    </a:ext>
                  </a:extLst>
                </a:gridCol>
                <a:gridCol w="896116">
                  <a:extLst>
                    <a:ext uri="{9D8B030D-6E8A-4147-A177-3AD203B41FA5}">
                      <a16:colId xmlns:a16="http://schemas.microsoft.com/office/drawing/2014/main" val="3368915692"/>
                    </a:ext>
                  </a:extLst>
                </a:gridCol>
              </a:tblGrid>
              <a:tr h="297601">
                <a:tc>
                  <a:txBody>
                    <a:bodyPr/>
                    <a:lstStyle/>
                    <a:p>
                      <a:pPr>
                        <a:spcAft>
                          <a:spcPts val="0"/>
                        </a:spcAft>
                      </a:pPr>
                      <a:r>
                        <a:rPr lang="fr-FR" sz="1100" dirty="0">
                          <a:effectLst/>
                        </a:rPr>
                        <a:t>Lundi</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Mardi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Mercredi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Jeudi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Vendredi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fr-FR" sz="1100">
                          <a:effectLst/>
                        </a:rPr>
                        <a:t>Samedi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7982710"/>
                  </a:ext>
                </a:extLst>
              </a:tr>
              <a:tr h="210467">
                <a:tc>
                  <a:txBody>
                    <a:bodyPr/>
                    <a:lstStyle/>
                    <a:p>
                      <a:pPr>
                        <a:spcAft>
                          <a:spcPts val="0"/>
                        </a:spcAft>
                      </a:pPr>
                      <a:r>
                        <a:rPr lang="fr-FR" sz="1100" b="0" dirty="0">
                          <a:solidFill>
                            <a:schemeClr val="tx1"/>
                          </a:solidFill>
                          <a:effectLst/>
                        </a:rPr>
                        <a:t>8h-18h</a:t>
                      </a:r>
                      <a:endParaRPr lang="fr-FR" sz="12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a:solidFill>
                            <a:schemeClr val="tx1"/>
                          </a:solidFill>
                          <a:effectLst/>
                        </a:rPr>
                        <a:t> </a:t>
                      </a:r>
                      <a:endParaRPr lang="fr-FR"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a:solidFill>
                            <a:schemeClr val="tx1"/>
                          </a:solidFill>
                          <a:effectLst/>
                        </a:rPr>
                        <a:t>8h-17h</a:t>
                      </a:r>
                      <a:endParaRPr lang="fr-FR"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a:solidFill>
                            <a:schemeClr val="tx1"/>
                          </a:solidFill>
                          <a:effectLst/>
                        </a:rPr>
                        <a:t>13h30-17h</a:t>
                      </a:r>
                      <a:endParaRPr lang="fr-FR"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a:solidFill>
                            <a:schemeClr val="tx1"/>
                          </a:solidFill>
                          <a:effectLst/>
                        </a:rPr>
                        <a:t> </a:t>
                      </a:r>
                      <a:endParaRPr lang="fr-FR"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spcAft>
                          <a:spcPts val="0"/>
                        </a:spcAft>
                      </a:pPr>
                      <a:r>
                        <a:rPr lang="fr-FR" sz="1100" dirty="0">
                          <a:solidFill>
                            <a:schemeClr val="tx1"/>
                          </a:solidFill>
                          <a:effectLst/>
                        </a:rPr>
                        <a:t> </a:t>
                      </a:r>
                      <a:endParaRPr lang="fr-FR"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1399273"/>
                  </a:ext>
                </a:extLst>
              </a:tr>
            </a:tbl>
          </a:graphicData>
        </a:graphic>
      </p:graphicFrame>
    </p:spTree>
    <p:extLst>
      <p:ext uri="{BB962C8B-B14F-4D97-AF65-F5344CB8AC3E}">
        <p14:creationId xmlns:p14="http://schemas.microsoft.com/office/powerpoint/2010/main" val="1683753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2FFD7-2407-D447-B553-D5E6C1FAB357}"/>
              </a:ext>
            </a:extLst>
          </p:cNvPr>
          <p:cNvSpPr>
            <a:spLocks noGrp="1"/>
          </p:cNvSpPr>
          <p:nvPr>
            <p:ph type="title"/>
          </p:nvPr>
        </p:nvSpPr>
        <p:spPr>
          <a:xfrm>
            <a:off x="1024128" y="844952"/>
            <a:ext cx="9720072" cy="833377"/>
          </a:xfrm>
        </p:spPr>
        <p:txBody>
          <a:bodyPr>
            <a:normAutofit/>
          </a:bodyPr>
          <a:lstStyle/>
          <a:p>
            <a:r>
              <a:rPr lang="fr-FR" sz="1400" b="1" u="sng" cap="none" dirty="0">
                <a:latin typeface="Century Gothic" panose="020B0502020202020204" pitchFamily="34" charset="0"/>
              </a:rPr>
              <a:t>4. Les parents</a:t>
            </a:r>
            <a:endParaRPr lang="fr-FR" sz="1400" cap="none"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EAA13E73-906E-5B4D-A5BA-F4B8764AA4FD}"/>
              </a:ext>
            </a:extLst>
          </p:cNvPr>
          <p:cNvSpPr>
            <a:spLocks noGrp="1"/>
          </p:cNvSpPr>
          <p:nvPr>
            <p:ph idx="1"/>
          </p:nvPr>
        </p:nvSpPr>
        <p:spPr>
          <a:xfrm>
            <a:off x="1177158" y="1534510"/>
            <a:ext cx="7581107" cy="4774851"/>
          </a:xfrm>
        </p:spPr>
        <p:txBody>
          <a:bodyPr>
            <a:normAutofit fontScale="47500" lnSpcReduction="20000"/>
          </a:bodyPr>
          <a:lstStyle/>
          <a:p>
            <a:pPr>
              <a:lnSpc>
                <a:spcPct val="170000"/>
              </a:lnSpc>
              <a:spcBef>
                <a:spcPts val="600"/>
              </a:spcBef>
            </a:pPr>
            <a:r>
              <a:rPr lang="fr-FR" dirty="0">
                <a:latin typeface="Century Gothic" panose="020B0502020202020204" pitchFamily="34" charset="0"/>
              </a:rPr>
              <a:t>Les parents doivent pouvoir investir l’école et le projet de scolarisation de leur enfant. Il est donc important de les impliquer. Il leur est proposé :</a:t>
            </a:r>
          </a:p>
          <a:p>
            <a:pPr lvl="0">
              <a:lnSpc>
                <a:spcPct val="170000"/>
              </a:lnSpc>
              <a:spcBef>
                <a:spcPts val="600"/>
              </a:spcBef>
              <a:buFont typeface="Wingdings" pitchFamily="2" charset="2"/>
              <a:buChar char="v"/>
            </a:pPr>
            <a:r>
              <a:rPr lang="fr-FR" sz="1900" dirty="0">
                <a:latin typeface="Century Gothic" panose="020B0502020202020204" pitchFamily="34" charset="0"/>
              </a:rPr>
              <a:t>5 jours de formation avec l’équipe (avant l’ouverture),</a:t>
            </a:r>
          </a:p>
          <a:p>
            <a:pPr lvl="0">
              <a:lnSpc>
                <a:spcPct val="170000"/>
              </a:lnSpc>
              <a:spcBef>
                <a:spcPts val="600"/>
              </a:spcBef>
              <a:buFont typeface="Wingdings" pitchFamily="2" charset="2"/>
              <a:buChar char="v"/>
            </a:pPr>
            <a:r>
              <a:rPr lang="fr-FR" sz="1900" dirty="0">
                <a:latin typeface="Century Gothic" panose="020B0502020202020204" pitchFamily="34" charset="0"/>
              </a:rPr>
              <a:t>Une plaquette d’information à l’ouverture de l’UE</a:t>
            </a:r>
          </a:p>
          <a:p>
            <a:pPr lvl="0">
              <a:lnSpc>
                <a:spcPct val="170000"/>
              </a:lnSpc>
              <a:spcBef>
                <a:spcPts val="600"/>
              </a:spcBef>
              <a:buFont typeface="Wingdings" pitchFamily="2" charset="2"/>
              <a:buChar char="v"/>
            </a:pPr>
            <a:r>
              <a:rPr lang="fr-FR" sz="1900" dirty="0">
                <a:latin typeface="Century Gothic" panose="020B0502020202020204" pitchFamily="34" charset="0"/>
              </a:rPr>
              <a:t>Un entretien individuel à chaque trimestre, plus sur demande des parents</a:t>
            </a:r>
          </a:p>
          <a:p>
            <a:pPr lvl="0">
              <a:lnSpc>
                <a:spcPct val="170000"/>
              </a:lnSpc>
              <a:spcBef>
                <a:spcPts val="600"/>
              </a:spcBef>
              <a:buFont typeface="Wingdings" pitchFamily="2" charset="2"/>
              <a:buChar char="v"/>
            </a:pPr>
            <a:r>
              <a:rPr lang="fr-FR" sz="1900" dirty="0">
                <a:latin typeface="Century Gothic" panose="020B0502020202020204" pitchFamily="34" charset="0"/>
              </a:rPr>
              <a:t>Des échanges journaliers avec les parents qui accompagnent,</a:t>
            </a:r>
          </a:p>
          <a:p>
            <a:pPr lvl="0">
              <a:lnSpc>
                <a:spcPct val="170000"/>
              </a:lnSpc>
              <a:spcBef>
                <a:spcPts val="600"/>
              </a:spcBef>
              <a:buFont typeface="Wingdings" pitchFamily="2" charset="2"/>
              <a:buChar char="v"/>
            </a:pPr>
            <a:r>
              <a:rPr lang="fr-FR" sz="1900" dirty="0">
                <a:latin typeface="Century Gothic" panose="020B0502020202020204" pitchFamily="34" charset="0"/>
              </a:rPr>
              <a:t>Une ESS une fois dans l’année pour chaque enfant</a:t>
            </a:r>
          </a:p>
          <a:p>
            <a:pPr lvl="0">
              <a:lnSpc>
                <a:spcPct val="170000"/>
              </a:lnSpc>
              <a:spcBef>
                <a:spcPts val="600"/>
              </a:spcBef>
              <a:buFont typeface="Wingdings" pitchFamily="2" charset="2"/>
              <a:buChar char="v"/>
            </a:pPr>
            <a:r>
              <a:rPr lang="fr-FR" sz="1900" dirty="0">
                <a:latin typeface="Century Gothic" panose="020B0502020202020204" pitchFamily="34" charset="0"/>
              </a:rPr>
              <a:t>Guidance parentale : temps de travail au domicile par la psychologue et l’éducatrice référente,</a:t>
            </a:r>
          </a:p>
          <a:p>
            <a:pPr lvl="0">
              <a:lnSpc>
                <a:spcPct val="170000"/>
              </a:lnSpc>
              <a:spcBef>
                <a:spcPts val="600"/>
              </a:spcBef>
              <a:buFont typeface="Wingdings" pitchFamily="2" charset="2"/>
              <a:buChar char="v"/>
            </a:pPr>
            <a:r>
              <a:rPr lang="fr-FR" sz="1900" dirty="0">
                <a:latin typeface="Century Gothic" panose="020B0502020202020204" pitchFamily="34" charset="0"/>
              </a:rPr>
              <a:t>Le cahier de liaison (informations et suivi du quotidien)</a:t>
            </a:r>
          </a:p>
          <a:p>
            <a:pPr lvl="0">
              <a:lnSpc>
                <a:spcPct val="170000"/>
              </a:lnSpc>
              <a:spcBef>
                <a:spcPts val="600"/>
              </a:spcBef>
              <a:buFont typeface="Wingdings" pitchFamily="2" charset="2"/>
              <a:buChar char="v"/>
            </a:pPr>
            <a:r>
              <a:rPr lang="fr-FR" sz="1900" dirty="0">
                <a:latin typeface="Century Gothic" panose="020B0502020202020204" pitchFamily="34" charset="0"/>
              </a:rPr>
              <a:t>Une fiche de suivi transmise quotidiennement aux familles, qui donne des informations sur le déroulé de la journée. Un sondage a été soumis aux parents pour définir les informations pertinentes (humeur, repas, propreté, apprentissages, communication).</a:t>
            </a:r>
          </a:p>
          <a:p>
            <a:pPr lvl="0">
              <a:lnSpc>
                <a:spcPct val="170000"/>
              </a:lnSpc>
              <a:spcBef>
                <a:spcPts val="600"/>
              </a:spcBef>
              <a:buFont typeface="Wingdings" pitchFamily="2" charset="2"/>
              <a:buChar char="v"/>
            </a:pPr>
            <a:r>
              <a:rPr lang="fr-FR" sz="1900" dirty="0" err="1">
                <a:latin typeface="Century Gothic" panose="020B0502020202020204" pitchFamily="34" charset="0"/>
              </a:rPr>
              <a:t>Klassroom</a:t>
            </a:r>
            <a:r>
              <a:rPr lang="fr-FR" sz="1900" dirty="0">
                <a:latin typeface="Century Gothic" panose="020B0502020202020204" pitchFamily="34" charset="0"/>
              </a:rPr>
              <a:t> pour des échanges individuels (messagerie), des informations collectives ou des partages de moments de classe par des photos ou vidéos.</a:t>
            </a:r>
          </a:p>
          <a:p>
            <a:pPr lvl="0">
              <a:lnSpc>
                <a:spcPct val="170000"/>
              </a:lnSpc>
              <a:spcBef>
                <a:spcPts val="600"/>
              </a:spcBef>
              <a:buFont typeface="Wingdings" pitchFamily="2" charset="2"/>
              <a:buChar char="v"/>
            </a:pPr>
            <a:r>
              <a:rPr lang="fr-FR" sz="1900" dirty="0">
                <a:latin typeface="Century Gothic" panose="020B0502020202020204" pitchFamily="34" charset="0"/>
              </a:rPr>
              <a:t>Un </a:t>
            </a:r>
            <a:r>
              <a:rPr lang="fr-FR" sz="1900" dirty="0" err="1">
                <a:latin typeface="Century Gothic" panose="020B0502020202020204" pitchFamily="34" charset="0"/>
              </a:rPr>
              <a:t>padlet</a:t>
            </a:r>
            <a:r>
              <a:rPr lang="fr-FR" sz="1900" dirty="0">
                <a:latin typeface="Century Gothic" panose="020B0502020202020204" pitchFamily="34" charset="0"/>
              </a:rPr>
              <a:t> utilisé notamment comme continuité pédagogique</a:t>
            </a:r>
          </a:p>
          <a:p>
            <a:pPr lvl="0">
              <a:lnSpc>
                <a:spcPct val="170000"/>
              </a:lnSpc>
              <a:spcBef>
                <a:spcPts val="600"/>
              </a:spcBef>
              <a:buFont typeface="Wingdings" pitchFamily="2" charset="2"/>
              <a:buChar char="v"/>
            </a:pPr>
            <a:r>
              <a:rPr lang="fr-FR" sz="1900" dirty="0">
                <a:latin typeface="Century Gothic" panose="020B0502020202020204" pitchFamily="34" charset="0"/>
              </a:rPr>
              <a:t>Des temps conviviaux avec les familles (parents et enfants) si les conditions sanitaires nous le permettent</a:t>
            </a:r>
          </a:p>
          <a:p>
            <a:pPr lvl="0">
              <a:lnSpc>
                <a:spcPct val="170000"/>
              </a:lnSpc>
              <a:spcBef>
                <a:spcPts val="600"/>
              </a:spcBef>
              <a:buFont typeface="Wingdings" pitchFamily="2" charset="2"/>
              <a:buChar char="v"/>
            </a:pPr>
            <a:r>
              <a:rPr lang="fr-FR" sz="1900" dirty="0">
                <a:latin typeface="Century Gothic" panose="020B0502020202020204" pitchFamily="34" charset="0"/>
              </a:rPr>
              <a:t>Ils ont la possibilité de se présenter en tant que représentants de parents d’élèves.</a:t>
            </a:r>
          </a:p>
        </p:txBody>
      </p:sp>
      <p:sp>
        <p:nvSpPr>
          <p:cNvPr id="4" name="ZoneTexte 3">
            <a:extLst>
              <a:ext uri="{FF2B5EF4-FFF2-40B4-BE49-F238E27FC236}">
                <a16:creationId xmlns:a16="http://schemas.microsoft.com/office/drawing/2014/main" id="{7AF1CFCF-D404-2946-AAC6-18FB1AACE219}"/>
              </a:ext>
            </a:extLst>
          </p:cNvPr>
          <p:cNvSpPr txBox="1"/>
          <p:nvPr/>
        </p:nvSpPr>
        <p:spPr>
          <a:xfrm>
            <a:off x="9175531" y="1229710"/>
            <a:ext cx="2606566" cy="3720662"/>
          </a:xfrm>
          <a:prstGeom prst="rect">
            <a:avLst/>
          </a:prstGeom>
          <a:noFill/>
        </p:spPr>
        <p:txBody>
          <a:bodyPr wrap="square" rtlCol="0">
            <a:spAutoFit/>
          </a:bodyPr>
          <a:lstStyle/>
          <a:p>
            <a:endParaRPr lang="fr-FR" dirty="0"/>
          </a:p>
        </p:txBody>
      </p:sp>
      <p:graphicFrame>
        <p:nvGraphicFramePr>
          <p:cNvPr id="5" name="Objet 4">
            <a:extLst>
              <a:ext uri="{FF2B5EF4-FFF2-40B4-BE49-F238E27FC236}">
                <a16:creationId xmlns:a16="http://schemas.microsoft.com/office/drawing/2014/main" id="{B555A1CF-391C-EF49-8311-1000D87716D3}"/>
              </a:ext>
            </a:extLst>
          </p:cNvPr>
          <p:cNvGraphicFramePr>
            <a:graphicFrameLocks noChangeAspect="1"/>
          </p:cNvGraphicFramePr>
          <p:nvPr>
            <p:extLst>
              <p:ext uri="{D42A27DB-BD31-4B8C-83A1-F6EECF244321}">
                <p14:modId xmlns:p14="http://schemas.microsoft.com/office/powerpoint/2010/main" val="361143014"/>
              </p:ext>
            </p:extLst>
          </p:nvPr>
        </p:nvGraphicFramePr>
        <p:xfrm>
          <a:off x="9075111" y="1948849"/>
          <a:ext cx="2390141" cy="3386281"/>
        </p:xfrm>
        <a:graphic>
          <a:graphicData uri="http://schemas.openxmlformats.org/presentationml/2006/ole">
            <mc:AlternateContent xmlns:mc="http://schemas.openxmlformats.org/markup-compatibility/2006">
              <mc:Choice xmlns:v="urn:schemas-microsoft-com:vml" Requires="v">
                <p:oleObj spid="_x0000_s14348" name="Document" r:id="rId3" imgW="6642100" imgH="9410700" progId="Word.Document.12">
                  <p:embed/>
                </p:oleObj>
              </mc:Choice>
              <mc:Fallback>
                <p:oleObj name="Document" r:id="rId3" imgW="6642100" imgH="9410700" progId="Word.Document.12">
                  <p:embed/>
                  <p:pic>
                    <p:nvPicPr>
                      <p:cNvPr id="0" name=""/>
                      <p:cNvPicPr/>
                      <p:nvPr/>
                    </p:nvPicPr>
                    <p:blipFill>
                      <a:blip r:embed="rId4"/>
                      <a:stretch>
                        <a:fillRect/>
                      </a:stretch>
                    </p:blipFill>
                    <p:spPr>
                      <a:xfrm>
                        <a:off x="9075111" y="1948849"/>
                        <a:ext cx="2390141" cy="3386281"/>
                      </a:xfrm>
                      <a:prstGeom prst="rect">
                        <a:avLst/>
                      </a:prstGeom>
                    </p:spPr>
                  </p:pic>
                </p:oleObj>
              </mc:Fallback>
            </mc:AlternateContent>
          </a:graphicData>
        </a:graphic>
      </p:graphicFrame>
    </p:spTree>
    <p:extLst>
      <p:ext uri="{BB962C8B-B14F-4D97-AF65-F5344CB8AC3E}">
        <p14:creationId xmlns:p14="http://schemas.microsoft.com/office/powerpoint/2010/main" val="3105559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D9F7B-741E-064B-ADFB-315BA76F1048}"/>
              </a:ext>
            </a:extLst>
          </p:cNvPr>
          <p:cNvSpPr>
            <a:spLocks noGrp="1"/>
          </p:cNvSpPr>
          <p:nvPr>
            <p:ph type="title"/>
          </p:nvPr>
        </p:nvSpPr>
        <p:spPr>
          <a:xfrm>
            <a:off x="1024128" y="810228"/>
            <a:ext cx="9720072" cy="914400"/>
          </a:xfrm>
        </p:spPr>
        <p:txBody>
          <a:bodyPr>
            <a:normAutofit/>
          </a:bodyPr>
          <a:lstStyle/>
          <a:p>
            <a:r>
              <a:rPr lang="fr-FR" sz="1400" cap="none" dirty="0">
                <a:latin typeface="Century Gothic" panose="020B0502020202020204" pitchFamily="34" charset="0"/>
              </a:rPr>
              <a:t>5. La circonscription</a:t>
            </a:r>
          </a:p>
        </p:txBody>
      </p:sp>
      <p:sp>
        <p:nvSpPr>
          <p:cNvPr id="3" name="Espace réservé du contenu 2">
            <a:extLst>
              <a:ext uri="{FF2B5EF4-FFF2-40B4-BE49-F238E27FC236}">
                <a16:creationId xmlns:a16="http://schemas.microsoft.com/office/drawing/2014/main" id="{4CF870FA-B4DF-DC41-ADE0-3324A73D2A75}"/>
              </a:ext>
            </a:extLst>
          </p:cNvPr>
          <p:cNvSpPr>
            <a:spLocks noGrp="1"/>
          </p:cNvSpPr>
          <p:nvPr>
            <p:ph idx="1"/>
          </p:nvPr>
        </p:nvSpPr>
        <p:spPr>
          <a:xfrm>
            <a:off x="1024128" y="1956122"/>
            <a:ext cx="9720073" cy="4353238"/>
          </a:xfrm>
        </p:spPr>
        <p:txBody>
          <a:bodyPr/>
          <a:lstStyle/>
          <a:p>
            <a:r>
              <a:rPr lang="fr-FR" sz="1200" dirty="0">
                <a:latin typeface="Century Gothic" panose="020B0502020202020204" pitchFamily="34" charset="0"/>
              </a:rPr>
              <a:t>L’UEMA est rattachée à la circonscription ASH3.</a:t>
            </a:r>
          </a:p>
          <a:p>
            <a:r>
              <a:rPr lang="fr-FR" sz="1200" dirty="0">
                <a:latin typeface="Century Gothic" panose="020B0502020202020204" pitchFamily="34" charset="0"/>
              </a:rPr>
              <a:t>Équipe de circonscription :</a:t>
            </a: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p:txBody>
      </p:sp>
      <p:graphicFrame>
        <p:nvGraphicFramePr>
          <p:cNvPr id="9" name="Tableau 8">
            <a:extLst>
              <a:ext uri="{FF2B5EF4-FFF2-40B4-BE49-F238E27FC236}">
                <a16:creationId xmlns:a16="http://schemas.microsoft.com/office/drawing/2014/main" id="{C0C8E185-C1BA-FD45-899A-B8863B195C9E}"/>
              </a:ext>
            </a:extLst>
          </p:cNvPr>
          <p:cNvGraphicFramePr>
            <a:graphicFrameLocks noGrp="1"/>
          </p:cNvGraphicFramePr>
          <p:nvPr>
            <p:extLst>
              <p:ext uri="{D42A27DB-BD31-4B8C-83A1-F6EECF244321}">
                <p14:modId xmlns:p14="http://schemas.microsoft.com/office/powerpoint/2010/main" val="1383020410"/>
              </p:ext>
            </p:extLst>
          </p:nvPr>
        </p:nvGraphicFramePr>
        <p:xfrm>
          <a:off x="1673185" y="2687363"/>
          <a:ext cx="8917651" cy="3528240"/>
        </p:xfrm>
        <a:graphic>
          <a:graphicData uri="http://schemas.openxmlformats.org/drawingml/2006/table">
            <a:tbl>
              <a:tblPr firstRow="1" bandRow="1">
                <a:tableStyleId>{69CF1AB2-1976-4502-BF36-3FF5EA218861}</a:tableStyleId>
              </a:tblPr>
              <a:tblGrid>
                <a:gridCol w="2229413">
                  <a:extLst>
                    <a:ext uri="{9D8B030D-6E8A-4147-A177-3AD203B41FA5}">
                      <a16:colId xmlns:a16="http://schemas.microsoft.com/office/drawing/2014/main" val="2826663560"/>
                    </a:ext>
                  </a:extLst>
                </a:gridCol>
                <a:gridCol w="2229413">
                  <a:extLst>
                    <a:ext uri="{9D8B030D-6E8A-4147-A177-3AD203B41FA5}">
                      <a16:colId xmlns:a16="http://schemas.microsoft.com/office/drawing/2014/main" val="328366285"/>
                    </a:ext>
                  </a:extLst>
                </a:gridCol>
                <a:gridCol w="4458825">
                  <a:extLst>
                    <a:ext uri="{9D8B030D-6E8A-4147-A177-3AD203B41FA5}">
                      <a16:colId xmlns:a16="http://schemas.microsoft.com/office/drawing/2014/main" val="2126587457"/>
                    </a:ext>
                  </a:extLst>
                </a:gridCol>
              </a:tblGrid>
              <a:tr h="441030">
                <a:tc>
                  <a:txBody>
                    <a:bodyPr/>
                    <a:lstStyle/>
                    <a:p>
                      <a:pPr>
                        <a:spcAft>
                          <a:spcPts val="0"/>
                        </a:spcAft>
                      </a:pPr>
                      <a:r>
                        <a:rPr lang="fr-FR" sz="1100" b="0" dirty="0">
                          <a:effectLst/>
                        </a:rPr>
                        <a:t>Inspecteur de l’Education nationale </a:t>
                      </a:r>
                      <a:endParaRPr lang="fr-FR"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b="0">
                          <a:effectLst/>
                        </a:rPr>
                        <a:t>Grégory WIRTH </a:t>
                      </a:r>
                      <a:endParaRPr lang="fr-FR" sz="12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b="0" dirty="0">
                          <a:effectLst/>
                        </a:rPr>
                        <a:t>01.39.23.62.14 </a:t>
                      </a:r>
                      <a:endParaRPr lang="fr-FR" sz="1200" b="0" dirty="0">
                        <a:effectLst/>
                      </a:endParaRPr>
                    </a:p>
                    <a:p>
                      <a:pPr>
                        <a:spcAft>
                          <a:spcPts val="0"/>
                        </a:spcAft>
                      </a:pPr>
                      <a:r>
                        <a:rPr lang="fr-FR" sz="1100" b="0" dirty="0">
                          <a:effectLst/>
                        </a:rPr>
                        <a:t>0780818r@ac-versailles.fr </a:t>
                      </a:r>
                      <a:endParaRPr lang="fr-FR"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0886078"/>
                  </a:ext>
                </a:extLst>
              </a:tr>
              <a:tr h="441030">
                <a:tc>
                  <a:txBody>
                    <a:bodyPr/>
                    <a:lstStyle/>
                    <a:p>
                      <a:pPr>
                        <a:spcAft>
                          <a:spcPts val="0"/>
                        </a:spcAft>
                      </a:pPr>
                      <a:r>
                        <a:rPr lang="fr-FR" sz="1100">
                          <a:effectLst/>
                        </a:rPr>
                        <a:t>Assistante de circonscription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Jeanine COMMINGES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01.39.23.62.14 </a:t>
                      </a:r>
                      <a:endParaRPr lang="fr-FR" sz="1200">
                        <a:effectLst/>
                      </a:endParaRPr>
                    </a:p>
                    <a:p>
                      <a:pPr>
                        <a:spcAft>
                          <a:spcPts val="0"/>
                        </a:spcAft>
                      </a:pPr>
                      <a:r>
                        <a:rPr lang="fr-FR" sz="1100">
                          <a:effectLst/>
                        </a:rPr>
                        <a:t>0780818r@ac-versailles.fr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8842673"/>
                  </a:ext>
                </a:extLst>
              </a:tr>
              <a:tr h="441030">
                <a:tc>
                  <a:txBody>
                    <a:bodyPr/>
                    <a:lstStyle/>
                    <a:p>
                      <a:pPr>
                        <a:spcAft>
                          <a:spcPts val="0"/>
                        </a:spcAft>
                      </a:pPr>
                      <a:r>
                        <a:rPr lang="fr-FR" sz="1100">
                          <a:effectLst/>
                        </a:rPr>
                        <a:t>Aide au dossier des élèves à haut potentiel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Evelyne BEAUDOUT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eip78@ac-versailles.fr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3647394"/>
                  </a:ext>
                </a:extLst>
              </a:tr>
              <a:tr h="441030">
                <a:tc rowSpan="4">
                  <a:txBody>
                    <a:bodyPr/>
                    <a:lstStyle/>
                    <a:p>
                      <a:pPr>
                        <a:spcAft>
                          <a:spcPts val="0"/>
                        </a:spcAft>
                      </a:pPr>
                      <a:r>
                        <a:rPr lang="fr-FR" sz="1100">
                          <a:effectLst/>
                        </a:rPr>
                        <a:t>Conseillers pédagogiques ASH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Catherine PERRAUDEAU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01.39.23.62.89 </a:t>
                      </a:r>
                      <a:endParaRPr lang="fr-FR" sz="1200">
                        <a:effectLst/>
                      </a:endParaRPr>
                    </a:p>
                    <a:p>
                      <a:pPr>
                        <a:spcAft>
                          <a:spcPts val="0"/>
                        </a:spcAft>
                      </a:pPr>
                      <a:r>
                        <a:rPr lang="fr-FR" sz="1100">
                          <a:effectLst/>
                        </a:rPr>
                        <a:t>catherine.perraudeau@ac-versailles.fr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553175"/>
                  </a:ext>
                </a:extLst>
              </a:tr>
              <a:tr h="441030">
                <a:tc vMerge="1">
                  <a:txBody>
                    <a:bodyPr/>
                    <a:lstStyle/>
                    <a:p>
                      <a:endParaRPr lang="fr-FR"/>
                    </a:p>
                  </a:txBody>
                  <a:tcPr/>
                </a:tc>
                <a:tc>
                  <a:txBody>
                    <a:bodyPr/>
                    <a:lstStyle/>
                    <a:p>
                      <a:pPr>
                        <a:spcAft>
                          <a:spcPts val="0"/>
                        </a:spcAft>
                      </a:pPr>
                      <a:r>
                        <a:rPr lang="fr-FR" sz="1100">
                          <a:effectLst/>
                        </a:rPr>
                        <a:t>Hélène ALFIER </a:t>
                      </a:r>
                      <a:endParaRPr lang="fr-FR" sz="1200">
                        <a:effectLst/>
                      </a:endParaRPr>
                    </a:p>
                    <a:p>
                      <a:pPr>
                        <a:spcAft>
                          <a:spcPts val="0"/>
                        </a:spcAft>
                      </a:pPr>
                      <a:r>
                        <a:rPr lang="fr-FR" sz="1100">
                          <a:effectLst/>
                        </a:rPr>
                        <a:t>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01.39.23.62.13 </a:t>
                      </a:r>
                      <a:endParaRPr lang="fr-FR" sz="1200">
                        <a:effectLst/>
                      </a:endParaRPr>
                    </a:p>
                    <a:p>
                      <a:pPr>
                        <a:spcAft>
                          <a:spcPts val="0"/>
                        </a:spcAft>
                      </a:pPr>
                      <a:r>
                        <a:rPr lang="fr-FR" sz="1100">
                          <a:effectLst/>
                        </a:rPr>
                        <a:t>helene.bunel@ac-versailles.fr </a:t>
                      </a:r>
                      <a:endParaRPr lang="fr-FR"/>
                    </a:p>
                  </a:txBody>
                  <a:tcPr marL="68580" marR="68580" marT="0" marB="0"/>
                </a:tc>
                <a:extLst>
                  <a:ext uri="{0D108BD9-81ED-4DB2-BD59-A6C34878D82A}">
                    <a16:rowId xmlns:a16="http://schemas.microsoft.com/office/drawing/2014/main" val="1163792256"/>
                  </a:ext>
                </a:extLst>
              </a:tr>
              <a:tr h="441030">
                <a:tc vMerge="1">
                  <a:txBody>
                    <a:bodyPr/>
                    <a:lstStyle/>
                    <a:p>
                      <a:endParaRPr lang="fr-FR"/>
                    </a:p>
                  </a:txBody>
                  <a:tcPr/>
                </a:tc>
                <a:tc>
                  <a:txBody>
                    <a:bodyPr/>
                    <a:lstStyle/>
                    <a:p>
                      <a:pPr>
                        <a:spcAft>
                          <a:spcPts val="0"/>
                        </a:spcAft>
                      </a:pPr>
                      <a:r>
                        <a:rPr lang="fr-FR" sz="1100">
                          <a:effectLst/>
                        </a:rPr>
                        <a:t>Clary RESIMONT</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a:effectLst/>
                        </a:rPr>
                        <a:t>01.39.23.62.13 </a:t>
                      </a:r>
                      <a:endParaRPr lang="fr-FR" sz="1200">
                        <a:effectLst/>
                      </a:endParaRPr>
                    </a:p>
                    <a:p>
                      <a:pPr>
                        <a:spcAft>
                          <a:spcPts val="0"/>
                        </a:spcAft>
                      </a:pPr>
                      <a:r>
                        <a:rPr lang="fr-FR" sz="1100">
                          <a:effectLst/>
                        </a:rPr>
                        <a:t>clary.resimont@ac-versailles.fr </a:t>
                      </a:r>
                      <a:endParaRPr lang="fr-FR"/>
                    </a:p>
                  </a:txBody>
                  <a:tcPr marL="68580" marR="68580" marT="0" marB="0"/>
                </a:tc>
                <a:extLst>
                  <a:ext uri="{0D108BD9-81ED-4DB2-BD59-A6C34878D82A}">
                    <a16:rowId xmlns:a16="http://schemas.microsoft.com/office/drawing/2014/main" val="1884035205"/>
                  </a:ext>
                </a:extLst>
              </a:tr>
              <a:tr h="441030">
                <a:tc vMerge="1">
                  <a:txBody>
                    <a:bodyPr/>
                    <a:lstStyle/>
                    <a:p>
                      <a:endParaRPr lang="fr-FR"/>
                    </a:p>
                  </a:txBody>
                  <a:tcPr/>
                </a:tc>
                <a:tc>
                  <a:txBody>
                    <a:bodyPr/>
                    <a:lstStyle/>
                    <a:p>
                      <a:pPr>
                        <a:spcAft>
                          <a:spcPts val="0"/>
                        </a:spcAft>
                      </a:pPr>
                      <a:r>
                        <a:rPr lang="fr-FR" sz="1100" dirty="0">
                          <a:effectLst/>
                        </a:rPr>
                        <a:t>Sylvain LE LOCH</a:t>
                      </a:r>
                      <a:endPar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01.39.23.60.89 </a:t>
                      </a:r>
                      <a:endParaRPr lang="fr-FR" sz="1200" dirty="0">
                        <a:effectLst/>
                      </a:endParaRPr>
                    </a:p>
                    <a:p>
                      <a:pPr>
                        <a:spcAft>
                          <a:spcPts val="0"/>
                        </a:spcAft>
                      </a:pPr>
                      <a:r>
                        <a:rPr lang="fr-FR" sz="1100" dirty="0" err="1">
                          <a:effectLst/>
                        </a:rPr>
                        <a:t>sylvain.le-loch@ac-versailles.fr</a:t>
                      </a:r>
                      <a:r>
                        <a:rPr lang="fr-FR" sz="1100" dirty="0">
                          <a:effectLst/>
                        </a:rPr>
                        <a:t> </a:t>
                      </a:r>
                      <a:endParaRPr lang="fr-FR" dirty="0"/>
                    </a:p>
                  </a:txBody>
                  <a:tcPr marL="68580" marR="68580" marT="0" marB="0"/>
                </a:tc>
                <a:extLst>
                  <a:ext uri="{0D108BD9-81ED-4DB2-BD59-A6C34878D82A}">
                    <a16:rowId xmlns:a16="http://schemas.microsoft.com/office/drawing/2014/main" val="3564693261"/>
                  </a:ext>
                </a:extLst>
              </a:tr>
              <a:tr h="441030">
                <a:tc>
                  <a:txBody>
                    <a:bodyPr/>
                    <a:lstStyle/>
                    <a:p>
                      <a:pPr>
                        <a:spcAft>
                          <a:spcPts val="0"/>
                        </a:spcAft>
                      </a:pPr>
                      <a:r>
                        <a:rPr lang="fr-FR" sz="1100">
                          <a:effectLst/>
                        </a:rPr>
                        <a:t>Conseiller pédagogique numérique </a:t>
                      </a:r>
                      <a:endParaRPr lang="fr-F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Jean-Charles SCEMAMA </a:t>
                      </a:r>
                      <a:endPar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r-FR" sz="1100" dirty="0">
                          <a:effectLst/>
                        </a:rPr>
                        <a:t>06.35.15.31.01 </a:t>
                      </a:r>
                      <a:endParaRPr lang="fr-FR" sz="1200" dirty="0">
                        <a:effectLst/>
                      </a:endParaRPr>
                    </a:p>
                    <a:p>
                      <a:pPr>
                        <a:spcAft>
                          <a:spcPts val="0"/>
                        </a:spcAft>
                      </a:pPr>
                      <a:r>
                        <a:rPr lang="fr-FR" sz="1100" dirty="0" err="1">
                          <a:effectLst/>
                        </a:rPr>
                        <a:t>j-charles.scemama@ac-versailles.fr</a:t>
                      </a:r>
                      <a:r>
                        <a:rPr lang="fr-FR" sz="1100" dirty="0">
                          <a:effectLst/>
                        </a:rPr>
                        <a:t> </a:t>
                      </a:r>
                      <a:endPar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6601032"/>
                  </a:ext>
                </a:extLst>
              </a:tr>
            </a:tbl>
          </a:graphicData>
        </a:graphic>
      </p:graphicFrame>
    </p:spTree>
    <p:extLst>
      <p:ext uri="{BB962C8B-B14F-4D97-AF65-F5344CB8AC3E}">
        <p14:creationId xmlns:p14="http://schemas.microsoft.com/office/powerpoint/2010/main" val="15253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20FB92-0FB5-5C4A-A415-9BBCAE8519CF}"/>
              </a:ext>
            </a:extLst>
          </p:cNvPr>
          <p:cNvSpPr>
            <a:spLocks noGrp="1"/>
          </p:cNvSpPr>
          <p:nvPr>
            <p:ph type="title"/>
          </p:nvPr>
        </p:nvSpPr>
        <p:spPr>
          <a:xfrm>
            <a:off x="1024128" y="585216"/>
            <a:ext cx="9720072" cy="1174136"/>
          </a:xfrm>
        </p:spPr>
        <p:txBody>
          <a:bodyPr/>
          <a:lstStyle/>
          <a:p>
            <a:r>
              <a:rPr lang="fr-FR" b="1" u="sng" dirty="0">
                <a:solidFill>
                  <a:schemeClr val="accent1">
                    <a:lumMod val="75000"/>
                  </a:schemeClr>
                </a:solidFill>
              </a:rPr>
              <a:t>     LES LOCAUX</a:t>
            </a:r>
            <a:endParaRPr lang="fr-FR" dirty="0">
              <a:solidFill>
                <a:schemeClr val="accent1">
                  <a:lumMod val="75000"/>
                </a:schemeClr>
              </a:solidFill>
            </a:endParaRPr>
          </a:p>
        </p:txBody>
      </p:sp>
      <p:sp>
        <p:nvSpPr>
          <p:cNvPr id="4" name="Espace réservé du contenu 3">
            <a:extLst>
              <a:ext uri="{FF2B5EF4-FFF2-40B4-BE49-F238E27FC236}">
                <a16:creationId xmlns:a16="http://schemas.microsoft.com/office/drawing/2014/main" id="{B367F2D4-E2ED-D14E-978B-C22F5955C54E}"/>
              </a:ext>
            </a:extLst>
          </p:cNvPr>
          <p:cNvSpPr>
            <a:spLocks noGrp="1"/>
          </p:cNvSpPr>
          <p:nvPr>
            <p:ph sz="half" idx="2"/>
          </p:nvPr>
        </p:nvSpPr>
        <p:spPr>
          <a:xfrm>
            <a:off x="659758" y="2314937"/>
            <a:ext cx="4618298" cy="3994423"/>
          </a:xfrm>
        </p:spPr>
        <p:txBody>
          <a:bodyPr>
            <a:normAutofit fontScale="40000" lnSpcReduction="20000"/>
          </a:bodyPr>
          <a:lstStyle/>
          <a:p>
            <a:pPr>
              <a:lnSpc>
                <a:spcPct val="170000"/>
              </a:lnSpc>
              <a:spcBef>
                <a:spcPts val="600"/>
              </a:spcBef>
            </a:pPr>
            <a:r>
              <a:rPr lang="fr-FR" dirty="0">
                <a:latin typeface="Century Gothic" panose="020B0502020202020204" pitchFamily="34" charset="0"/>
              </a:rPr>
              <a:t>L’école maternelle Georges Brassens fait partie d’un groupe scolaire de 4 écoles, deux élémentaires (Brassens et Paul Bert) et deux maternelles (Brassens et Paul Bert). Le collège se situe de l’autre côté de la rue.</a:t>
            </a:r>
          </a:p>
          <a:p>
            <a:pPr>
              <a:lnSpc>
                <a:spcPct val="170000"/>
              </a:lnSpc>
              <a:spcBef>
                <a:spcPts val="600"/>
              </a:spcBef>
            </a:pPr>
            <a:r>
              <a:rPr lang="fr-FR" dirty="0">
                <a:latin typeface="Century Gothic" panose="020B0502020202020204" pitchFamily="34" charset="0"/>
              </a:rPr>
              <a:t>Le bâtiment de l’école est en L avec une cour de récréation cernée de moitié par le bâtiment. L’aile dans laquelle est l’UEMA comporte deux niveaux. La classe de l’UEMA se situe au premier étage avec trois autres classes. </a:t>
            </a:r>
          </a:p>
          <a:p>
            <a:pPr>
              <a:lnSpc>
                <a:spcPct val="170000"/>
              </a:lnSpc>
              <a:spcBef>
                <a:spcPts val="600"/>
              </a:spcBef>
            </a:pPr>
            <a:r>
              <a:rPr lang="fr-FR" dirty="0">
                <a:latin typeface="Century Gothic" panose="020B0502020202020204" pitchFamily="34" charset="0"/>
              </a:rPr>
              <a:t>L’UEMA dispose également d’une deuxième salle au </a:t>
            </a:r>
            <a:r>
              <a:rPr lang="fr-FR" dirty="0" err="1">
                <a:latin typeface="Century Gothic" panose="020B0502020202020204" pitchFamily="34" charset="0"/>
              </a:rPr>
              <a:t>rez</a:t>
            </a:r>
            <a:r>
              <a:rPr lang="fr-FR" dirty="0">
                <a:latin typeface="Century Gothic" panose="020B0502020202020204" pitchFamily="34" charset="0"/>
              </a:rPr>
              <a:t>-de chaussée de 30m2 qui permet les séances individuelles éducatives ou paramédicales, ainsi que quelques groupes.</a:t>
            </a:r>
          </a:p>
          <a:p>
            <a:pPr>
              <a:lnSpc>
                <a:spcPct val="170000"/>
              </a:lnSpc>
              <a:spcBef>
                <a:spcPts val="600"/>
              </a:spcBef>
            </a:pPr>
            <a:r>
              <a:rPr lang="fr-FR" dirty="0">
                <a:latin typeface="Century Gothic" panose="020B0502020202020204" pitchFamily="34" charset="0"/>
              </a:rPr>
              <a:t>Les élèves de l’UEMA déjeunent dans la cantine, accompagnés des éducatrices.</a:t>
            </a:r>
          </a:p>
          <a:p>
            <a:pPr>
              <a:lnSpc>
                <a:spcPct val="170000"/>
              </a:lnSpc>
              <a:spcBef>
                <a:spcPts val="600"/>
              </a:spcBef>
            </a:pPr>
            <a:r>
              <a:rPr lang="fr-FR" dirty="0">
                <a:latin typeface="Century Gothic" panose="020B0502020202020204" pitchFamily="34" charset="0"/>
              </a:rPr>
              <a:t>Un créneau quotidien pour la salle de motricité est réservé à l’UEMA, comme pour les autres classes.</a:t>
            </a:r>
          </a:p>
          <a:p>
            <a:pPr>
              <a:lnSpc>
                <a:spcPct val="170000"/>
              </a:lnSpc>
              <a:spcBef>
                <a:spcPts val="600"/>
              </a:spcBef>
            </a:pPr>
            <a:r>
              <a:rPr lang="fr-FR" dirty="0">
                <a:latin typeface="Century Gothic" panose="020B0502020202020204" pitchFamily="34" charset="0"/>
              </a:rPr>
              <a:t>Le ménage est effectué par le personnel de mairie quotidiennement.</a:t>
            </a:r>
          </a:p>
          <a:p>
            <a:pPr>
              <a:lnSpc>
                <a:spcPct val="170000"/>
              </a:lnSpc>
              <a:spcBef>
                <a:spcPts val="600"/>
              </a:spcBef>
            </a:pPr>
            <a:r>
              <a:rPr lang="fr-FR" dirty="0"/>
              <a:t>L’UE bénéficie de deux salles.</a:t>
            </a:r>
          </a:p>
          <a:p>
            <a:pPr>
              <a:lnSpc>
                <a:spcPct val="170000"/>
              </a:lnSpc>
              <a:spcBef>
                <a:spcPts val="600"/>
              </a:spcBef>
            </a:pPr>
            <a:endParaRPr lang="fr-FR" dirty="0">
              <a:latin typeface="Century Gothic" panose="020B0502020202020204" pitchFamily="34" charset="0"/>
            </a:endParaRPr>
          </a:p>
        </p:txBody>
      </p:sp>
      <p:sp>
        <p:nvSpPr>
          <p:cNvPr id="5" name="Espace réservé du texte 4">
            <a:extLst>
              <a:ext uri="{FF2B5EF4-FFF2-40B4-BE49-F238E27FC236}">
                <a16:creationId xmlns:a16="http://schemas.microsoft.com/office/drawing/2014/main" id="{BE54DB82-E55A-5A42-8B2A-722B78DE5733}"/>
              </a:ext>
            </a:extLst>
          </p:cNvPr>
          <p:cNvSpPr>
            <a:spLocks noGrp="1"/>
          </p:cNvSpPr>
          <p:nvPr>
            <p:ph type="body" sz="quarter" idx="3"/>
          </p:nvPr>
        </p:nvSpPr>
        <p:spPr>
          <a:xfrm>
            <a:off x="6690167" y="949124"/>
            <a:ext cx="4768769" cy="1088020"/>
          </a:xfrm>
        </p:spPr>
        <p:txBody>
          <a:bodyPr>
            <a:noAutofit/>
          </a:bodyPr>
          <a:lstStyle/>
          <a:p>
            <a:pPr>
              <a:lnSpc>
                <a:spcPct val="170000"/>
              </a:lnSpc>
            </a:pPr>
            <a:r>
              <a:rPr lang="fr-FR" sz="1000" dirty="0"/>
              <a:t>La deuxième salle comporte deux postes individuels, un coin repos et un coin psychomotricité. Elle est utilisée pour les séances de rééducation par les professionnelles paramédicales, pour les temps calmes du début d’après-midi, pour certaines séances de groupe ou individuelles par les éducatrices.</a:t>
            </a:r>
          </a:p>
        </p:txBody>
      </p:sp>
      <p:pic>
        <p:nvPicPr>
          <p:cNvPr id="12" name="Espace réservé du contenu 11">
            <a:extLst>
              <a:ext uri="{FF2B5EF4-FFF2-40B4-BE49-F238E27FC236}">
                <a16:creationId xmlns:a16="http://schemas.microsoft.com/office/drawing/2014/main" id="{6C65B445-7CED-BE4D-B005-1EC54DCC546F}"/>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343250" y="3116594"/>
            <a:ext cx="3437534" cy="2578150"/>
          </a:xfrm>
        </p:spPr>
      </p:pic>
      <p:pic>
        <p:nvPicPr>
          <p:cNvPr id="14" name="Image 13">
            <a:extLst>
              <a:ext uri="{FF2B5EF4-FFF2-40B4-BE49-F238E27FC236}">
                <a16:creationId xmlns:a16="http://schemas.microsoft.com/office/drawing/2014/main" id="{9ACE0470-426B-7D4D-864B-276DF8A71A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193174" y="2945970"/>
            <a:ext cx="3456971" cy="2592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69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3F9764-8F6D-7F46-8697-705EBF7E69A5}"/>
              </a:ext>
            </a:extLst>
          </p:cNvPr>
          <p:cNvSpPr>
            <a:spLocks noGrp="1"/>
          </p:cNvSpPr>
          <p:nvPr>
            <p:ph type="title"/>
          </p:nvPr>
        </p:nvSpPr>
        <p:spPr>
          <a:xfrm>
            <a:off x="1024128" y="509286"/>
            <a:ext cx="5689188" cy="1574157"/>
          </a:xfrm>
        </p:spPr>
        <p:txBody>
          <a:bodyPr>
            <a:normAutofit/>
          </a:bodyPr>
          <a:lstStyle/>
          <a:p>
            <a:pPr>
              <a:lnSpc>
                <a:spcPct val="150000"/>
              </a:lnSpc>
            </a:pPr>
            <a:r>
              <a:rPr lang="fr-FR" sz="1200" cap="none" dirty="0">
                <a:latin typeface="Century Gothic" panose="020B0502020202020204" pitchFamily="34" charset="0"/>
              </a:rPr>
              <a:t>La salle de classe permet d’alterner les temps individuels et collectifs. Elle comporte un coin regroupement, un coin sensoriel, 7 postes de travail individuels, des tables collectives et d’un point d’eau.</a:t>
            </a:r>
            <a:endParaRPr lang="fr-FR" sz="1200" dirty="0"/>
          </a:p>
        </p:txBody>
      </p:sp>
      <p:pic>
        <p:nvPicPr>
          <p:cNvPr id="10" name="Espace réservé du contenu 9">
            <a:extLst>
              <a:ext uri="{FF2B5EF4-FFF2-40B4-BE49-F238E27FC236}">
                <a16:creationId xmlns:a16="http://schemas.microsoft.com/office/drawing/2014/main" id="{B0BD0364-BE51-7947-ACC3-677BFD64A05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821163" y="3369431"/>
            <a:ext cx="2832463" cy="2124347"/>
          </a:xfrm>
        </p:spPr>
      </p:pic>
      <p:pic>
        <p:nvPicPr>
          <p:cNvPr id="22" name="Image 21">
            <a:extLst>
              <a:ext uri="{FF2B5EF4-FFF2-40B4-BE49-F238E27FC236}">
                <a16:creationId xmlns:a16="http://schemas.microsoft.com/office/drawing/2014/main" id="{DF7A0BEF-C2A1-7D46-BEBA-39FDD010A0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428270" y="3369431"/>
            <a:ext cx="2832462" cy="2124347"/>
          </a:xfrm>
          <a:prstGeom prst="rect">
            <a:avLst/>
          </a:prstGeom>
        </p:spPr>
      </p:pic>
      <p:pic>
        <p:nvPicPr>
          <p:cNvPr id="24" name="Image 23">
            <a:extLst>
              <a:ext uri="{FF2B5EF4-FFF2-40B4-BE49-F238E27FC236}">
                <a16:creationId xmlns:a16="http://schemas.microsoft.com/office/drawing/2014/main" id="{9CA92D42-C91B-964C-813E-4CC03CF066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046170" y="3369431"/>
            <a:ext cx="2832463" cy="2124347"/>
          </a:xfrm>
          <a:prstGeom prst="rect">
            <a:avLst/>
          </a:prstGeom>
        </p:spPr>
      </p:pic>
      <p:pic>
        <p:nvPicPr>
          <p:cNvPr id="26" name="Image 25">
            <a:extLst>
              <a:ext uri="{FF2B5EF4-FFF2-40B4-BE49-F238E27FC236}">
                <a16:creationId xmlns:a16="http://schemas.microsoft.com/office/drawing/2014/main" id="{6DA68EB2-A1CA-7748-8EF3-0BED6FD1F3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8663545" y="3365745"/>
            <a:ext cx="2836676" cy="2127507"/>
          </a:xfrm>
          <a:prstGeom prst="rect">
            <a:avLst/>
          </a:prstGeom>
        </p:spPr>
      </p:pic>
      <p:sp>
        <p:nvSpPr>
          <p:cNvPr id="27" name="ZoneTexte 26">
            <a:extLst>
              <a:ext uri="{FF2B5EF4-FFF2-40B4-BE49-F238E27FC236}">
                <a16:creationId xmlns:a16="http://schemas.microsoft.com/office/drawing/2014/main" id="{AB1D9337-9EAA-8549-815A-BE87A7D2D0DC}"/>
              </a:ext>
            </a:extLst>
          </p:cNvPr>
          <p:cNvSpPr txBox="1"/>
          <p:nvPr/>
        </p:nvSpPr>
        <p:spPr>
          <a:xfrm>
            <a:off x="1196807" y="5847836"/>
            <a:ext cx="2124347" cy="307777"/>
          </a:xfrm>
          <a:prstGeom prst="rect">
            <a:avLst/>
          </a:prstGeom>
          <a:noFill/>
        </p:spPr>
        <p:txBody>
          <a:bodyPr wrap="square" rtlCol="0">
            <a:spAutoFit/>
          </a:bodyPr>
          <a:lstStyle/>
          <a:p>
            <a:pPr algn="ctr"/>
            <a:r>
              <a:rPr lang="fr-FR" sz="1400" dirty="0">
                <a:latin typeface="Century Gothic" panose="020B0502020202020204" pitchFamily="34" charset="0"/>
              </a:rPr>
              <a:t>Poste individuel</a:t>
            </a:r>
          </a:p>
        </p:txBody>
      </p:sp>
      <p:sp>
        <p:nvSpPr>
          <p:cNvPr id="28" name="ZoneTexte 27">
            <a:extLst>
              <a:ext uri="{FF2B5EF4-FFF2-40B4-BE49-F238E27FC236}">
                <a16:creationId xmlns:a16="http://schemas.microsoft.com/office/drawing/2014/main" id="{06657CB1-11FF-4F4E-909F-75AFD2BAC766}"/>
              </a:ext>
            </a:extLst>
          </p:cNvPr>
          <p:cNvSpPr txBox="1"/>
          <p:nvPr/>
        </p:nvSpPr>
        <p:spPr>
          <a:xfrm>
            <a:off x="3803914" y="5847836"/>
            <a:ext cx="2124348" cy="307777"/>
          </a:xfrm>
          <a:prstGeom prst="rect">
            <a:avLst/>
          </a:prstGeom>
          <a:noFill/>
        </p:spPr>
        <p:txBody>
          <a:bodyPr wrap="square" rtlCol="0">
            <a:spAutoFit/>
          </a:bodyPr>
          <a:lstStyle/>
          <a:p>
            <a:pPr algn="ctr"/>
            <a:r>
              <a:rPr lang="fr-FR" sz="1400" dirty="0">
                <a:latin typeface="Century Gothic" panose="020B0502020202020204" pitchFamily="34" charset="0"/>
              </a:rPr>
              <a:t>Coin regroupement</a:t>
            </a:r>
          </a:p>
        </p:txBody>
      </p:sp>
      <p:sp>
        <p:nvSpPr>
          <p:cNvPr id="29" name="ZoneTexte 28">
            <a:extLst>
              <a:ext uri="{FF2B5EF4-FFF2-40B4-BE49-F238E27FC236}">
                <a16:creationId xmlns:a16="http://schemas.microsoft.com/office/drawing/2014/main" id="{95098622-0570-D541-A192-1C942FFDD35D}"/>
              </a:ext>
            </a:extLst>
          </p:cNvPr>
          <p:cNvSpPr txBox="1"/>
          <p:nvPr/>
        </p:nvSpPr>
        <p:spPr>
          <a:xfrm>
            <a:off x="6411022" y="5847836"/>
            <a:ext cx="2124347" cy="307777"/>
          </a:xfrm>
          <a:prstGeom prst="rect">
            <a:avLst/>
          </a:prstGeom>
          <a:noFill/>
        </p:spPr>
        <p:txBody>
          <a:bodyPr wrap="square" rtlCol="0">
            <a:spAutoFit/>
          </a:bodyPr>
          <a:lstStyle/>
          <a:p>
            <a:pPr algn="ctr"/>
            <a:r>
              <a:rPr lang="fr-FR" sz="1400" dirty="0">
                <a:latin typeface="Century Gothic" panose="020B0502020202020204" pitchFamily="34" charset="0"/>
              </a:rPr>
              <a:t>Coin jeux libres</a:t>
            </a:r>
          </a:p>
        </p:txBody>
      </p:sp>
      <p:sp>
        <p:nvSpPr>
          <p:cNvPr id="30" name="ZoneTexte 29">
            <a:extLst>
              <a:ext uri="{FF2B5EF4-FFF2-40B4-BE49-F238E27FC236}">
                <a16:creationId xmlns:a16="http://schemas.microsoft.com/office/drawing/2014/main" id="{06F91C77-0693-BB49-81D3-78638382E8AC}"/>
              </a:ext>
            </a:extLst>
          </p:cNvPr>
          <p:cNvSpPr txBox="1"/>
          <p:nvPr/>
        </p:nvSpPr>
        <p:spPr>
          <a:xfrm>
            <a:off x="9018129" y="5847836"/>
            <a:ext cx="2127508" cy="307777"/>
          </a:xfrm>
          <a:prstGeom prst="rect">
            <a:avLst/>
          </a:prstGeom>
          <a:noFill/>
        </p:spPr>
        <p:txBody>
          <a:bodyPr wrap="square" rtlCol="0">
            <a:spAutoFit/>
          </a:bodyPr>
          <a:lstStyle/>
          <a:p>
            <a:pPr algn="ctr"/>
            <a:r>
              <a:rPr lang="fr-FR" sz="1400" dirty="0">
                <a:latin typeface="Century Gothic" panose="020B0502020202020204" pitchFamily="34" charset="0"/>
              </a:rPr>
              <a:t>Coin sensoriel</a:t>
            </a:r>
          </a:p>
        </p:txBody>
      </p:sp>
      <p:pic>
        <p:nvPicPr>
          <p:cNvPr id="32" name="Image 31">
            <a:extLst>
              <a:ext uri="{FF2B5EF4-FFF2-40B4-BE49-F238E27FC236}">
                <a16:creationId xmlns:a16="http://schemas.microsoft.com/office/drawing/2014/main" id="{7C194C29-E85C-654C-93E6-0FACFD3DC7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13316" y="335665"/>
            <a:ext cx="3148314" cy="2361236"/>
          </a:xfrm>
          <a:prstGeom prst="rect">
            <a:avLst/>
          </a:prstGeom>
        </p:spPr>
      </p:pic>
    </p:spTree>
    <p:extLst>
      <p:ext uri="{BB962C8B-B14F-4D97-AF65-F5344CB8AC3E}">
        <p14:creationId xmlns:p14="http://schemas.microsoft.com/office/powerpoint/2010/main" val="4167968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AF911-F677-1143-9BAD-E990449B6543}"/>
              </a:ext>
            </a:extLst>
          </p:cNvPr>
          <p:cNvSpPr>
            <a:spLocks noGrp="1"/>
          </p:cNvSpPr>
          <p:nvPr>
            <p:ph type="title"/>
          </p:nvPr>
        </p:nvSpPr>
        <p:spPr>
          <a:xfrm>
            <a:off x="1024127" y="714703"/>
            <a:ext cx="8161914" cy="893380"/>
          </a:xfrm>
        </p:spPr>
        <p:txBody>
          <a:bodyPr/>
          <a:lstStyle/>
          <a:p>
            <a:r>
              <a:rPr lang="fr-FR" b="1" u="sng" dirty="0">
                <a:solidFill>
                  <a:schemeClr val="accent1">
                    <a:lumMod val="75000"/>
                  </a:schemeClr>
                </a:solidFill>
              </a:rPr>
              <a:t>    LE fonctionnement DE L’UE</a:t>
            </a:r>
            <a:endParaRPr lang="fr-FR" dirty="0">
              <a:solidFill>
                <a:schemeClr val="accent1">
                  <a:lumMod val="75000"/>
                </a:schemeClr>
              </a:solidFill>
            </a:endParaRPr>
          </a:p>
        </p:txBody>
      </p:sp>
      <p:sp>
        <p:nvSpPr>
          <p:cNvPr id="4" name="Espace réservé du texte 3">
            <a:extLst>
              <a:ext uri="{FF2B5EF4-FFF2-40B4-BE49-F238E27FC236}">
                <a16:creationId xmlns:a16="http://schemas.microsoft.com/office/drawing/2014/main" id="{0E3C0B7F-5F15-0542-8544-9FE16AAF3406}"/>
              </a:ext>
            </a:extLst>
          </p:cNvPr>
          <p:cNvSpPr>
            <a:spLocks noGrp="1"/>
          </p:cNvSpPr>
          <p:nvPr>
            <p:ph type="body" sz="half" idx="2"/>
          </p:nvPr>
        </p:nvSpPr>
        <p:spPr>
          <a:xfrm>
            <a:off x="609600" y="2257506"/>
            <a:ext cx="4803648" cy="3762294"/>
          </a:xfrm>
        </p:spPr>
        <p:txBody>
          <a:bodyPr>
            <a:normAutofit lnSpcReduction="10000"/>
          </a:bodyPr>
          <a:lstStyle/>
          <a:p>
            <a:pPr lvl="0"/>
            <a:r>
              <a:rPr lang="fr-FR" sz="1200" b="1" u="sng" dirty="0">
                <a:latin typeface="Century Gothic" panose="020B0502020202020204" pitchFamily="34" charset="0"/>
              </a:rPr>
              <a:t>1. Les horaires - L’emploi du temps</a:t>
            </a:r>
            <a:endParaRPr lang="fr-FR" sz="1200" dirty="0">
              <a:latin typeface="Century Gothic" panose="020B0502020202020204" pitchFamily="34" charset="0"/>
            </a:endParaRPr>
          </a:p>
          <a:p>
            <a:r>
              <a:rPr lang="fr-FR" sz="1100" dirty="0">
                <a:latin typeface="Century Gothic" panose="020B0502020202020204" pitchFamily="34" charset="0"/>
              </a:rPr>
              <a:t>Les élèves arrivent à 8h45, un quart d’heure après le reste de l’école pour que la gestion des taxis soit plus facile.</a:t>
            </a:r>
          </a:p>
          <a:p>
            <a:r>
              <a:rPr lang="fr-FR" sz="1100" dirty="0">
                <a:latin typeface="Century Gothic" panose="020B0502020202020204" pitchFamily="34" charset="0"/>
              </a:rPr>
              <a:t>Ils mangent à la cantine à 11h30. Sur le temps méridien, ils sont accompagnés par les éducatrices.</a:t>
            </a:r>
          </a:p>
          <a:p>
            <a:r>
              <a:rPr lang="fr-FR" sz="1100" dirty="0">
                <a:latin typeface="Century Gothic" panose="020B0502020202020204" pitchFamily="34" charset="0"/>
              </a:rPr>
              <a:t>La classe reprend à 13h15 jusqu’à 16h30. Leur temps de scolarisation est identique à celui de n’importe quel élève de maternelle.</a:t>
            </a:r>
          </a:p>
          <a:p>
            <a:endParaRPr lang="fr-FR" sz="1100" dirty="0">
              <a:latin typeface="Century Gothic" panose="020B0502020202020204" pitchFamily="34" charset="0"/>
            </a:endParaRPr>
          </a:p>
          <a:p>
            <a:r>
              <a:rPr lang="fr-FR" sz="1000" dirty="0">
                <a:latin typeface="Century Gothic" panose="020B0502020202020204" pitchFamily="34" charset="0"/>
              </a:rPr>
              <a:t>L’emploi du temps est construit de manière à faire apparaître des temps individuels, les temps collectifs, les séances de prise en charge paramédicale, les inclusion… pour chaque élèves.</a:t>
            </a:r>
          </a:p>
          <a:p>
            <a:r>
              <a:rPr lang="fr-FR" sz="1000" dirty="0">
                <a:latin typeface="Century Gothic" panose="020B0502020202020204" pitchFamily="34" charset="0"/>
              </a:rPr>
              <a:t>Il peut être modifier régulièrement dans l’année en fonction des projets mis en place en lien avec le PPA, des inclusions…</a:t>
            </a:r>
          </a:p>
          <a:p>
            <a:r>
              <a:rPr lang="fr-FR" sz="1000" dirty="0">
                <a:latin typeface="Century Gothic" panose="020B0502020202020204" pitchFamily="34" charset="0"/>
              </a:rPr>
              <a:t>A partir de cet emploi du temps de classe, sont déclinés les emplois du temps individuels des enfants (qui apparaît dans chaque projet personnalisé d’accompagnement) et des professionnelles.</a:t>
            </a:r>
          </a:p>
          <a:p>
            <a:endParaRPr lang="fr-FR" sz="1000" dirty="0">
              <a:latin typeface="Century Gothic" panose="020B0502020202020204" pitchFamily="34" charset="0"/>
            </a:endParaRPr>
          </a:p>
        </p:txBody>
      </p:sp>
      <p:graphicFrame>
        <p:nvGraphicFramePr>
          <p:cNvPr id="9" name="Espace réservé du contenu 8">
            <a:extLst>
              <a:ext uri="{FF2B5EF4-FFF2-40B4-BE49-F238E27FC236}">
                <a16:creationId xmlns:a16="http://schemas.microsoft.com/office/drawing/2014/main" id="{675B0A87-0C19-8F42-9471-A311DB87AFD3}"/>
              </a:ext>
            </a:extLst>
          </p:cNvPr>
          <p:cNvGraphicFramePr>
            <a:graphicFrameLocks noGrp="1" noChangeAspect="1"/>
          </p:cNvGraphicFramePr>
          <p:nvPr>
            <p:ph idx="1"/>
            <p:extLst>
              <p:ext uri="{D42A27DB-BD31-4B8C-83A1-F6EECF244321}">
                <p14:modId xmlns:p14="http://schemas.microsoft.com/office/powerpoint/2010/main" val="1034492865"/>
              </p:ext>
            </p:extLst>
          </p:nvPr>
        </p:nvGraphicFramePr>
        <p:xfrm>
          <a:off x="6122138" y="1798614"/>
          <a:ext cx="5573692" cy="4230613"/>
        </p:xfrm>
        <a:graphic>
          <a:graphicData uri="http://schemas.openxmlformats.org/presentationml/2006/ole">
            <mc:AlternateContent xmlns:mc="http://schemas.openxmlformats.org/markup-compatibility/2006">
              <mc:Choice xmlns:v="urn:schemas-microsoft-com:vml" Requires="v">
                <p:oleObj spid="_x0000_s11302" name="Document" r:id="rId3" imgW="9779000" imgH="6807200" progId="Word.Document.12">
                  <p:embed/>
                </p:oleObj>
              </mc:Choice>
              <mc:Fallback>
                <p:oleObj name="Document" r:id="rId3" imgW="9779000" imgH="6807200" progId="Word.Document.12">
                  <p:embed/>
                  <p:pic>
                    <p:nvPicPr>
                      <p:cNvPr id="0" name=""/>
                      <p:cNvPicPr/>
                      <p:nvPr/>
                    </p:nvPicPr>
                    <p:blipFill>
                      <a:blip r:embed="rId4"/>
                      <a:stretch>
                        <a:fillRect/>
                      </a:stretch>
                    </p:blipFill>
                    <p:spPr>
                      <a:xfrm>
                        <a:off x="6122138" y="1798614"/>
                        <a:ext cx="5573692" cy="4230613"/>
                      </a:xfrm>
                      <a:prstGeom prst="rect">
                        <a:avLst/>
                      </a:prstGeom>
                    </p:spPr>
                  </p:pic>
                </p:oleObj>
              </mc:Fallback>
            </mc:AlternateContent>
          </a:graphicData>
        </a:graphic>
      </p:graphicFrame>
    </p:spTree>
    <p:extLst>
      <p:ext uri="{BB962C8B-B14F-4D97-AF65-F5344CB8AC3E}">
        <p14:creationId xmlns:p14="http://schemas.microsoft.com/office/powerpoint/2010/main" val="368615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E3B5D-9ADD-264C-8A24-9619E6632A04}"/>
              </a:ext>
            </a:extLst>
          </p:cNvPr>
          <p:cNvSpPr>
            <a:spLocks noGrp="1"/>
          </p:cNvSpPr>
          <p:nvPr>
            <p:ph type="title"/>
          </p:nvPr>
        </p:nvSpPr>
        <p:spPr>
          <a:xfrm>
            <a:off x="1024128" y="1041722"/>
            <a:ext cx="3212206" cy="590308"/>
          </a:xfrm>
        </p:spPr>
        <p:txBody>
          <a:bodyPr>
            <a:normAutofit/>
          </a:bodyPr>
          <a:lstStyle/>
          <a:p>
            <a:r>
              <a:rPr lang="fr-FR" sz="1400" b="1" u="sng" cap="none" dirty="0">
                <a:latin typeface="Century Gothic" panose="020B0502020202020204" pitchFamily="34" charset="0"/>
              </a:rPr>
              <a:t>2. Les évaluations</a:t>
            </a:r>
            <a:endParaRPr lang="fr-FR" sz="1400" u="sng" cap="none" dirty="0">
              <a:latin typeface="Century Gothic" panose="020B0502020202020204" pitchFamily="34" charset="0"/>
            </a:endParaRPr>
          </a:p>
        </p:txBody>
      </p:sp>
      <p:sp>
        <p:nvSpPr>
          <p:cNvPr id="3" name="ZoneTexte 2">
            <a:extLst>
              <a:ext uri="{FF2B5EF4-FFF2-40B4-BE49-F238E27FC236}">
                <a16:creationId xmlns:a16="http://schemas.microsoft.com/office/drawing/2014/main" id="{6D60EBCC-0890-D649-88F3-8554B44ED417}"/>
              </a:ext>
            </a:extLst>
          </p:cNvPr>
          <p:cNvSpPr txBox="1"/>
          <p:nvPr/>
        </p:nvSpPr>
        <p:spPr>
          <a:xfrm>
            <a:off x="717630" y="2129742"/>
            <a:ext cx="6342927" cy="4217950"/>
          </a:xfrm>
          <a:prstGeom prst="rect">
            <a:avLst/>
          </a:prstGeom>
          <a:noFill/>
        </p:spPr>
        <p:txBody>
          <a:bodyPr wrap="square" rtlCol="0">
            <a:spAutoFit/>
          </a:bodyPr>
          <a:lstStyle/>
          <a:p>
            <a:pPr>
              <a:lnSpc>
                <a:spcPct val="150000"/>
              </a:lnSpc>
            </a:pPr>
            <a:r>
              <a:rPr lang="fr-FR" sz="1000" dirty="0">
                <a:latin typeface="Century Gothic" panose="020B0502020202020204" pitchFamily="34" charset="0"/>
              </a:rPr>
              <a:t>A l’entrée dans l’UEMA, les enfants sont évalués avec les outils suivants : </a:t>
            </a:r>
          </a:p>
          <a:p>
            <a:pPr>
              <a:lnSpc>
                <a:spcPct val="150000"/>
              </a:lnSpc>
            </a:pPr>
            <a:r>
              <a:rPr lang="fr-FR" sz="1000" b="1" dirty="0">
                <a:latin typeface="Century Gothic" panose="020B0502020202020204" pitchFamily="34" charset="0"/>
              </a:rPr>
              <a:t> </a:t>
            </a:r>
            <a:endParaRPr lang="fr-FR" sz="1000" dirty="0">
              <a:latin typeface="Century Gothic" panose="020B0502020202020204" pitchFamily="34" charset="0"/>
            </a:endParaRPr>
          </a:p>
          <a:p>
            <a:pPr>
              <a:lnSpc>
                <a:spcPct val="150000"/>
              </a:lnSpc>
            </a:pPr>
            <a:r>
              <a:rPr lang="fr-FR" sz="1000" b="1" u="sng" dirty="0">
                <a:latin typeface="Century Gothic" panose="020B0502020202020204" pitchFamily="34" charset="0"/>
              </a:rPr>
              <a:t>VINELAND-II - Échelles de comportement adaptatif de Vineland</a:t>
            </a:r>
            <a:endParaRPr lang="fr-FR" sz="1000" dirty="0">
              <a:latin typeface="Century Gothic" panose="020B0502020202020204" pitchFamily="34" charset="0"/>
            </a:endParaRPr>
          </a:p>
          <a:p>
            <a:pPr>
              <a:lnSpc>
                <a:spcPct val="150000"/>
              </a:lnSpc>
            </a:pPr>
            <a:r>
              <a:rPr lang="fr-FR" sz="1000" dirty="0">
                <a:latin typeface="Century Gothic" panose="020B0502020202020204" pitchFamily="34" charset="0"/>
              </a:rPr>
              <a:t>Ce test de référence permet d’évaluer le niveau d’autonomie et d’adaptation à tous les âges. L’utilisation répétée de cet outil permet de mesurer les progrès faits par la personne, ceux qui ont un impact sur son autonomie, sa communication et sa socialisation.</a:t>
            </a:r>
          </a:p>
          <a:p>
            <a:pPr>
              <a:lnSpc>
                <a:spcPct val="150000"/>
              </a:lnSpc>
            </a:pPr>
            <a:r>
              <a:rPr lang="fr-FR" sz="1000" b="1" dirty="0">
                <a:latin typeface="Century Gothic" panose="020B0502020202020204" pitchFamily="34" charset="0"/>
              </a:rPr>
              <a:t> </a:t>
            </a:r>
            <a:endParaRPr lang="fr-FR" sz="1000" dirty="0">
              <a:latin typeface="Century Gothic" panose="020B0502020202020204" pitchFamily="34" charset="0"/>
            </a:endParaRPr>
          </a:p>
          <a:p>
            <a:pPr>
              <a:lnSpc>
                <a:spcPct val="150000"/>
              </a:lnSpc>
            </a:pPr>
            <a:r>
              <a:rPr lang="fr-FR" sz="1000" b="1" u="sng" dirty="0">
                <a:latin typeface="Century Gothic" panose="020B0502020202020204" pitchFamily="34" charset="0"/>
              </a:rPr>
              <a:t>PEP 3</a:t>
            </a:r>
            <a:r>
              <a:rPr lang="fr-FR" sz="1000" b="1" dirty="0">
                <a:latin typeface="Century Gothic" panose="020B0502020202020204" pitchFamily="34" charset="0"/>
              </a:rPr>
              <a:t> (Profil Psycho-Educatif, 3ème version) : </a:t>
            </a:r>
            <a:r>
              <a:rPr lang="fr-FR" sz="1000" dirty="0">
                <a:latin typeface="Century Gothic" panose="020B0502020202020204" pitchFamily="34" charset="0"/>
              </a:rPr>
              <a:t>Test préconisé par le BO réalisé par la psychologue (qui devrait être réalisé par le centre diagnostic de référence une fois par an).</a:t>
            </a:r>
          </a:p>
          <a:p>
            <a:pPr>
              <a:lnSpc>
                <a:spcPct val="150000"/>
              </a:lnSpc>
            </a:pPr>
            <a:r>
              <a:rPr lang="fr-FR" sz="1000" dirty="0">
                <a:latin typeface="Century Gothic" panose="020B0502020202020204" pitchFamily="34" charset="0"/>
              </a:rPr>
              <a:t>Cet instrument spécifique a été conçu pour évaluer les compétences des enfants présentant des troubles du spectre autistique et des troubles globaux du développement. Cette évaluation couvre différents domaines de développement, cognition verbale, langage (expressif/réceptif), motricité fine, motricité globale et imitation </a:t>
            </a:r>
            <a:r>
              <a:rPr lang="fr-FR" sz="1000" dirty="0" err="1">
                <a:latin typeface="Century Gothic" panose="020B0502020202020204" pitchFamily="34" charset="0"/>
              </a:rPr>
              <a:t>oculo-motrice</a:t>
            </a:r>
            <a:r>
              <a:rPr lang="fr-FR" sz="1000" dirty="0">
                <a:latin typeface="Century Gothic" panose="020B0502020202020204" pitchFamily="34" charset="0"/>
              </a:rPr>
              <a:t>.</a:t>
            </a:r>
          </a:p>
          <a:p>
            <a:pPr>
              <a:lnSpc>
                <a:spcPct val="150000"/>
              </a:lnSpc>
            </a:pPr>
            <a:r>
              <a:rPr lang="fr-FR" sz="1000" dirty="0">
                <a:latin typeface="Century Gothic" panose="020B0502020202020204" pitchFamily="34" charset="0"/>
              </a:rPr>
              <a:t>La PEP 3 sera passer à nouveau aux enfants la troisième année (peut-être la deuxième), pour évaluer les progrès.</a:t>
            </a:r>
          </a:p>
          <a:p>
            <a:pPr>
              <a:lnSpc>
                <a:spcPct val="150000"/>
              </a:lnSpc>
            </a:pPr>
            <a:r>
              <a:rPr lang="fr-FR" sz="1000" b="1" dirty="0">
                <a:latin typeface="Century Gothic" panose="020B0502020202020204" pitchFamily="34" charset="0"/>
              </a:rPr>
              <a:t> </a:t>
            </a:r>
            <a:endParaRPr lang="fr-FR" sz="1000" dirty="0">
              <a:latin typeface="Century Gothic" panose="020B0502020202020204" pitchFamily="34" charset="0"/>
            </a:endParaRPr>
          </a:p>
          <a:p>
            <a:pPr>
              <a:lnSpc>
                <a:spcPct val="150000"/>
              </a:lnSpc>
            </a:pPr>
            <a:r>
              <a:rPr lang="fr-FR" sz="1000" b="1" u="sng" dirty="0">
                <a:latin typeface="Century Gothic" panose="020B0502020202020204" pitchFamily="34" charset="0"/>
              </a:rPr>
              <a:t>Tests de motricité :</a:t>
            </a:r>
            <a:endParaRPr lang="fr-FR" sz="1000" dirty="0">
              <a:latin typeface="Century Gothic" panose="020B0502020202020204" pitchFamily="34" charset="0"/>
            </a:endParaRPr>
          </a:p>
          <a:p>
            <a:pPr>
              <a:lnSpc>
                <a:spcPct val="150000"/>
              </a:lnSpc>
            </a:pPr>
            <a:r>
              <a:rPr lang="fr-FR" sz="1000" b="1" dirty="0">
                <a:latin typeface="Century Gothic" panose="020B0502020202020204" pitchFamily="34" charset="0"/>
              </a:rPr>
              <a:t>Profil sensoriel (Dunn)</a:t>
            </a:r>
            <a:endParaRPr lang="fr-FR" sz="1000" dirty="0">
              <a:latin typeface="Century Gothic" panose="020B0502020202020204" pitchFamily="34" charset="0"/>
            </a:endParaRPr>
          </a:p>
        </p:txBody>
      </p:sp>
      <p:sp>
        <p:nvSpPr>
          <p:cNvPr id="4" name="ZoneTexte 3">
            <a:extLst>
              <a:ext uri="{FF2B5EF4-FFF2-40B4-BE49-F238E27FC236}">
                <a16:creationId xmlns:a16="http://schemas.microsoft.com/office/drawing/2014/main" id="{5BEE6DD5-C92D-F243-B5A2-463FFEE5237B}"/>
              </a:ext>
            </a:extLst>
          </p:cNvPr>
          <p:cNvSpPr txBox="1"/>
          <p:nvPr/>
        </p:nvSpPr>
        <p:spPr>
          <a:xfrm>
            <a:off x="7604567" y="1145894"/>
            <a:ext cx="4004841" cy="4385816"/>
          </a:xfrm>
          <a:prstGeom prst="rect">
            <a:avLst/>
          </a:prstGeom>
          <a:noFill/>
        </p:spPr>
        <p:txBody>
          <a:bodyPr wrap="square" rtlCol="0">
            <a:spAutoFit/>
          </a:bodyPr>
          <a:lstStyle/>
          <a:p>
            <a:pPr>
              <a:lnSpc>
                <a:spcPct val="150000"/>
              </a:lnSpc>
            </a:pPr>
            <a:r>
              <a:rPr lang="fr-FR" sz="1000" b="1" u="sng" dirty="0">
                <a:latin typeface="Century Gothic" panose="020B0502020202020204" pitchFamily="34" charset="0"/>
              </a:rPr>
              <a:t>Livrets de compétences </a:t>
            </a:r>
            <a:r>
              <a:rPr lang="fr-FR" sz="1000" b="1" dirty="0">
                <a:latin typeface="Century Gothic" panose="020B0502020202020204" pitchFamily="34" charset="0"/>
              </a:rPr>
              <a:t>: </a:t>
            </a:r>
            <a:endParaRPr lang="fr-FR" sz="1000" dirty="0">
              <a:latin typeface="Century Gothic" panose="020B0502020202020204" pitchFamily="34" charset="0"/>
            </a:endParaRPr>
          </a:p>
          <a:p>
            <a:pPr>
              <a:lnSpc>
                <a:spcPct val="150000"/>
              </a:lnSpc>
            </a:pPr>
            <a:r>
              <a:rPr lang="fr-FR" sz="1000" dirty="0">
                <a:latin typeface="Century Gothic" panose="020B0502020202020204" pitchFamily="34" charset="0"/>
              </a:rPr>
              <a:t>Les objectifs pédagogiques de l’UE sont ceux attendus dans les programmes de l’école maternelle. Chaque enfant a un livret qui le suit sur les 3 années de l’UEM. Ce livret a été élaboré à partir du programme scolaire de maternelle et de la pédagogie adaptée (</a:t>
            </a:r>
            <a:r>
              <a:rPr lang="fr-FR" sz="1000" dirty="0" err="1">
                <a:latin typeface="Century Gothic" panose="020B0502020202020204" pitchFamily="34" charset="0"/>
              </a:rPr>
              <a:t>cf</a:t>
            </a:r>
            <a:r>
              <a:rPr lang="fr-FR" sz="1000" dirty="0">
                <a:latin typeface="Century Gothic" panose="020B0502020202020204" pitchFamily="34" charset="0"/>
              </a:rPr>
              <a:t> annexe A du B.O). Ce livret est renseigné 2 fois par an comme pour les élèves des classes de cycle I. </a:t>
            </a:r>
          </a:p>
          <a:p>
            <a:pPr>
              <a:lnSpc>
                <a:spcPct val="150000"/>
              </a:lnSpc>
            </a:pPr>
            <a:r>
              <a:rPr lang="fr-FR" sz="1000" b="1" dirty="0">
                <a:latin typeface="Century Gothic" panose="020B0502020202020204" pitchFamily="34" charset="0"/>
              </a:rPr>
              <a:t> </a:t>
            </a:r>
            <a:endParaRPr lang="fr-FR" sz="1000" dirty="0">
              <a:latin typeface="Century Gothic" panose="020B0502020202020204" pitchFamily="34" charset="0"/>
            </a:endParaRPr>
          </a:p>
          <a:p>
            <a:pPr>
              <a:lnSpc>
                <a:spcPct val="150000"/>
              </a:lnSpc>
            </a:pPr>
            <a:r>
              <a:rPr lang="fr-FR" sz="1000" dirty="0">
                <a:latin typeface="Century Gothic" panose="020B0502020202020204" pitchFamily="34" charset="0"/>
              </a:rPr>
              <a:t>Ce livret rassemble 7 grands domaines de compétences : </a:t>
            </a:r>
          </a:p>
          <a:p>
            <a:pPr lvl="0">
              <a:lnSpc>
                <a:spcPct val="150000"/>
              </a:lnSpc>
            </a:pPr>
            <a:r>
              <a:rPr lang="fr-FR" sz="1000" dirty="0">
                <a:latin typeface="Century Gothic" panose="020B0502020202020204" pitchFamily="34" charset="0"/>
              </a:rPr>
              <a:t>    - les prérequis aux apprentissages scolaires,</a:t>
            </a:r>
          </a:p>
          <a:p>
            <a:pPr lvl="0">
              <a:lnSpc>
                <a:spcPct val="150000"/>
              </a:lnSpc>
            </a:pPr>
            <a:r>
              <a:rPr lang="fr-FR" sz="1000" dirty="0">
                <a:latin typeface="Century Gothic" panose="020B0502020202020204" pitchFamily="34" charset="0"/>
              </a:rPr>
              <a:t>    - les compétences scolaires (s’approprier le langage, découvrir l’écrit ; devenir élève ; agir et s’exprimer avec son corps ; découvrir le monde ; percevoir, sentir, imaginer, créer).</a:t>
            </a:r>
          </a:p>
          <a:p>
            <a:r>
              <a:rPr lang="fr-FR" dirty="0"/>
              <a:t> </a:t>
            </a:r>
          </a:p>
          <a:p>
            <a:endParaRPr lang="fr-FR" dirty="0"/>
          </a:p>
          <a:p>
            <a:endParaRPr lang="fr-FR" dirty="0"/>
          </a:p>
        </p:txBody>
      </p:sp>
      <p:graphicFrame>
        <p:nvGraphicFramePr>
          <p:cNvPr id="5" name="Objet 4">
            <a:extLst>
              <a:ext uri="{FF2B5EF4-FFF2-40B4-BE49-F238E27FC236}">
                <a16:creationId xmlns:a16="http://schemas.microsoft.com/office/drawing/2014/main" id="{BBF7AD99-357E-4544-91EB-113C4FBC1ED2}"/>
              </a:ext>
            </a:extLst>
          </p:cNvPr>
          <p:cNvGraphicFramePr>
            <a:graphicFrameLocks noChangeAspect="1"/>
          </p:cNvGraphicFramePr>
          <p:nvPr>
            <p:extLst>
              <p:ext uri="{D42A27DB-BD31-4B8C-83A1-F6EECF244321}">
                <p14:modId xmlns:p14="http://schemas.microsoft.com/office/powerpoint/2010/main" val="1408514340"/>
              </p:ext>
            </p:extLst>
          </p:nvPr>
        </p:nvGraphicFramePr>
        <p:xfrm>
          <a:off x="9998299" y="4564201"/>
          <a:ext cx="1472212" cy="2122796"/>
        </p:xfrm>
        <a:graphic>
          <a:graphicData uri="http://schemas.openxmlformats.org/presentationml/2006/ole">
            <mc:AlternateContent xmlns:mc="http://schemas.openxmlformats.org/markup-compatibility/2006">
              <mc:Choice xmlns:v="urn:schemas-microsoft-com:vml" Requires="v">
                <p:oleObj spid="_x0000_s12323" name="Document" r:id="rId3" imgW="6642100" imgH="9575800" progId="Word.Document.12">
                  <p:embed/>
                </p:oleObj>
              </mc:Choice>
              <mc:Fallback>
                <p:oleObj name="Document" r:id="rId3" imgW="6642100" imgH="9575800" progId="Word.Document.12">
                  <p:embed/>
                  <p:pic>
                    <p:nvPicPr>
                      <p:cNvPr id="0" name=""/>
                      <p:cNvPicPr/>
                      <p:nvPr/>
                    </p:nvPicPr>
                    <p:blipFill>
                      <a:blip r:embed="rId4"/>
                      <a:stretch>
                        <a:fillRect/>
                      </a:stretch>
                    </p:blipFill>
                    <p:spPr>
                      <a:xfrm>
                        <a:off x="9998299" y="4564201"/>
                        <a:ext cx="1472212" cy="2122796"/>
                      </a:xfrm>
                      <a:prstGeom prst="rect">
                        <a:avLst/>
                      </a:prstGeom>
                      <a:solidFill>
                        <a:schemeClr val="accent2">
                          <a:lumMod val="20000"/>
                          <a:lumOff val="80000"/>
                        </a:schemeClr>
                      </a:solidFill>
                    </p:spPr>
                  </p:pic>
                </p:oleObj>
              </mc:Fallback>
            </mc:AlternateContent>
          </a:graphicData>
        </a:graphic>
      </p:graphicFrame>
    </p:spTree>
    <p:extLst>
      <p:ext uri="{BB962C8B-B14F-4D97-AF65-F5344CB8AC3E}">
        <p14:creationId xmlns:p14="http://schemas.microsoft.com/office/powerpoint/2010/main" val="182973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4F189-E340-2546-86D2-549675E0E6B3}"/>
              </a:ext>
            </a:extLst>
          </p:cNvPr>
          <p:cNvSpPr>
            <a:spLocks noGrp="1"/>
          </p:cNvSpPr>
          <p:nvPr>
            <p:ph type="title"/>
          </p:nvPr>
        </p:nvSpPr>
        <p:spPr>
          <a:xfrm>
            <a:off x="1024128" y="822960"/>
            <a:ext cx="4389120" cy="855369"/>
          </a:xfrm>
        </p:spPr>
        <p:txBody>
          <a:bodyPr/>
          <a:lstStyle/>
          <a:p>
            <a:r>
              <a:rPr lang="fr-FR" sz="1400" b="1" u="sng" cap="none" dirty="0">
                <a:latin typeface="Century Gothic" panose="020B0502020202020204" pitchFamily="34" charset="0"/>
              </a:rPr>
              <a:t>3. Les objectifs - les projets individuels</a:t>
            </a:r>
            <a:endParaRPr lang="fr-FR" sz="1400" cap="none"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E5307148-7A2D-1C49-B3EB-0C9EEA1C54DC}"/>
              </a:ext>
            </a:extLst>
          </p:cNvPr>
          <p:cNvSpPr>
            <a:spLocks noGrp="1"/>
          </p:cNvSpPr>
          <p:nvPr>
            <p:ph idx="1"/>
          </p:nvPr>
        </p:nvSpPr>
        <p:spPr>
          <a:xfrm>
            <a:off x="5413249" y="578069"/>
            <a:ext cx="6381354" cy="4328079"/>
          </a:xfrm>
        </p:spPr>
        <p:txBody>
          <a:bodyPr>
            <a:normAutofit/>
          </a:bodyPr>
          <a:lstStyle/>
          <a:p>
            <a:pPr>
              <a:lnSpc>
                <a:spcPct val="170000"/>
              </a:lnSpc>
              <a:spcBef>
                <a:spcPts val="0"/>
              </a:spcBef>
              <a:spcAft>
                <a:spcPts val="0"/>
              </a:spcAft>
            </a:pPr>
            <a:r>
              <a:rPr lang="fr-FR" sz="1000" dirty="0">
                <a:latin typeface="Century Gothic" panose="020B0502020202020204" pitchFamily="34" charset="0"/>
              </a:rPr>
              <a:t>A partir des résultats des évaluations, des besoins sont identifiés et des objectifs d’apprentissage sont fixés en équipe pour construire le PPA (projet personnalisé d’accompagnement) de l’enfant. </a:t>
            </a:r>
          </a:p>
          <a:p>
            <a:pPr>
              <a:lnSpc>
                <a:spcPct val="170000"/>
              </a:lnSpc>
              <a:spcBef>
                <a:spcPts val="0"/>
              </a:spcBef>
              <a:spcAft>
                <a:spcPts val="0"/>
              </a:spcAft>
            </a:pPr>
            <a:r>
              <a:rPr lang="fr-FR" sz="1000" dirty="0">
                <a:latin typeface="Century Gothic" panose="020B0502020202020204" pitchFamily="34" charset="0"/>
              </a:rPr>
              <a:t>Ces objectifs sont définis  en lien avec les programmes de l’Education Nationale et les recommandations de bonnes pratiques de la HAS, répartis dans les domaines suivants :</a:t>
            </a:r>
          </a:p>
          <a:p>
            <a:pPr>
              <a:lnSpc>
                <a:spcPct val="170000"/>
              </a:lnSpc>
              <a:spcBef>
                <a:spcPts val="0"/>
              </a:spcBef>
              <a:spcAft>
                <a:spcPts val="0"/>
              </a:spcAft>
            </a:pPr>
            <a:r>
              <a:rPr lang="fr-FR" sz="1000" b="1" dirty="0">
                <a:latin typeface="Century Gothic" panose="020B0502020202020204" pitchFamily="34" charset="0"/>
              </a:rPr>
              <a:t>Priorités éducatives</a:t>
            </a:r>
            <a:endParaRPr lang="fr-FR" sz="1000" dirty="0">
              <a:latin typeface="Century Gothic" panose="020B0502020202020204" pitchFamily="34" charset="0"/>
            </a:endParaRPr>
          </a:p>
          <a:p>
            <a:pPr>
              <a:lnSpc>
                <a:spcPct val="120000"/>
              </a:lnSpc>
              <a:spcBef>
                <a:spcPts val="0"/>
              </a:spcBef>
              <a:spcAft>
                <a:spcPts val="0"/>
              </a:spcAft>
            </a:pPr>
            <a:r>
              <a:rPr lang="fr-FR" sz="1000" dirty="0">
                <a:latin typeface="Century Gothic" panose="020B0502020202020204" pitchFamily="34" charset="0"/>
              </a:rPr>
              <a:t>➢ Communication et langage ;</a:t>
            </a:r>
          </a:p>
          <a:p>
            <a:pPr>
              <a:lnSpc>
                <a:spcPct val="120000"/>
              </a:lnSpc>
              <a:spcBef>
                <a:spcPts val="0"/>
              </a:spcBef>
              <a:spcAft>
                <a:spcPts val="0"/>
              </a:spcAft>
            </a:pPr>
            <a:r>
              <a:rPr lang="fr-FR" sz="1000" dirty="0">
                <a:latin typeface="Century Gothic" panose="020B0502020202020204" pitchFamily="34" charset="0"/>
              </a:rPr>
              <a:t>➢ Interactions sociales ;</a:t>
            </a:r>
          </a:p>
          <a:p>
            <a:pPr>
              <a:lnSpc>
                <a:spcPct val="120000"/>
              </a:lnSpc>
              <a:spcBef>
                <a:spcPts val="0"/>
              </a:spcBef>
              <a:spcAft>
                <a:spcPts val="0"/>
              </a:spcAft>
            </a:pPr>
            <a:r>
              <a:rPr lang="fr-FR" sz="1000" dirty="0">
                <a:latin typeface="Century Gothic" panose="020B0502020202020204" pitchFamily="34" charset="0"/>
              </a:rPr>
              <a:t>➢ Domaine sensoriel et moteur ;</a:t>
            </a:r>
          </a:p>
          <a:p>
            <a:pPr>
              <a:lnSpc>
                <a:spcPct val="120000"/>
              </a:lnSpc>
              <a:spcBef>
                <a:spcPts val="0"/>
              </a:spcBef>
              <a:spcAft>
                <a:spcPts val="0"/>
              </a:spcAft>
            </a:pPr>
            <a:r>
              <a:rPr lang="fr-FR" sz="1000" dirty="0">
                <a:latin typeface="Century Gothic" panose="020B0502020202020204" pitchFamily="34" charset="0"/>
              </a:rPr>
              <a:t>➢ Domaine du comportement ;</a:t>
            </a:r>
          </a:p>
          <a:p>
            <a:pPr>
              <a:lnSpc>
                <a:spcPct val="120000"/>
              </a:lnSpc>
              <a:spcBef>
                <a:spcPts val="0"/>
              </a:spcBef>
              <a:spcAft>
                <a:spcPts val="0"/>
              </a:spcAft>
            </a:pPr>
            <a:r>
              <a:rPr lang="fr-FR" sz="1000" dirty="0">
                <a:latin typeface="Century Gothic" panose="020B0502020202020204" pitchFamily="34" charset="0"/>
              </a:rPr>
              <a:t>➢ Autonomie dans les activités quotidiennes ;</a:t>
            </a:r>
          </a:p>
          <a:p>
            <a:pPr>
              <a:lnSpc>
                <a:spcPct val="170000"/>
              </a:lnSpc>
              <a:spcBef>
                <a:spcPts val="0"/>
              </a:spcBef>
              <a:spcAft>
                <a:spcPts val="0"/>
              </a:spcAft>
            </a:pPr>
            <a:r>
              <a:rPr lang="fr-FR" sz="1000" b="1" dirty="0">
                <a:latin typeface="Century Gothic" panose="020B0502020202020204" pitchFamily="34" charset="0"/>
              </a:rPr>
              <a:t>Priorités scolaires</a:t>
            </a:r>
            <a:endParaRPr lang="fr-FR" sz="1000" dirty="0">
              <a:latin typeface="Century Gothic" panose="020B0502020202020204" pitchFamily="34" charset="0"/>
            </a:endParaRPr>
          </a:p>
          <a:p>
            <a:pPr>
              <a:lnSpc>
                <a:spcPct val="120000"/>
              </a:lnSpc>
              <a:spcBef>
                <a:spcPts val="0"/>
              </a:spcBef>
              <a:spcAft>
                <a:spcPts val="0"/>
              </a:spcAft>
            </a:pPr>
            <a:r>
              <a:rPr lang="fr-FR" sz="1000" dirty="0">
                <a:latin typeface="Century Gothic" panose="020B0502020202020204" pitchFamily="34" charset="0"/>
              </a:rPr>
              <a:t>➢ Devenir élève</a:t>
            </a:r>
          </a:p>
          <a:p>
            <a:pPr>
              <a:lnSpc>
                <a:spcPct val="120000"/>
              </a:lnSpc>
              <a:spcBef>
                <a:spcPts val="0"/>
              </a:spcBef>
              <a:spcAft>
                <a:spcPts val="0"/>
              </a:spcAft>
            </a:pPr>
            <a:r>
              <a:rPr lang="fr-FR" sz="1000" dirty="0">
                <a:latin typeface="Century Gothic" panose="020B0502020202020204" pitchFamily="34" charset="0"/>
              </a:rPr>
              <a:t>➢ Mobiliser le langage dans toutes ses dimensions</a:t>
            </a:r>
          </a:p>
          <a:p>
            <a:pPr>
              <a:lnSpc>
                <a:spcPct val="120000"/>
              </a:lnSpc>
              <a:spcBef>
                <a:spcPts val="0"/>
              </a:spcBef>
              <a:spcAft>
                <a:spcPts val="0"/>
              </a:spcAft>
            </a:pPr>
            <a:r>
              <a:rPr lang="fr-FR" sz="1000" dirty="0">
                <a:latin typeface="Century Gothic" panose="020B0502020202020204" pitchFamily="34" charset="0"/>
              </a:rPr>
              <a:t>➢ Construire les premiers outils pour structurer sa pensée</a:t>
            </a:r>
          </a:p>
          <a:p>
            <a:pPr>
              <a:lnSpc>
                <a:spcPct val="120000"/>
              </a:lnSpc>
              <a:spcBef>
                <a:spcPts val="0"/>
              </a:spcBef>
              <a:spcAft>
                <a:spcPts val="0"/>
              </a:spcAft>
            </a:pPr>
            <a:r>
              <a:rPr lang="fr-FR" sz="1000" dirty="0">
                <a:latin typeface="Century Gothic" panose="020B0502020202020204" pitchFamily="34" charset="0"/>
              </a:rPr>
              <a:t>➢ Agir et s’exprimer avec son corps</a:t>
            </a:r>
          </a:p>
          <a:p>
            <a:pPr>
              <a:lnSpc>
                <a:spcPct val="120000"/>
              </a:lnSpc>
              <a:spcBef>
                <a:spcPts val="0"/>
              </a:spcBef>
              <a:spcAft>
                <a:spcPts val="0"/>
              </a:spcAft>
            </a:pPr>
            <a:r>
              <a:rPr lang="fr-FR" sz="1000" dirty="0">
                <a:latin typeface="Century Gothic" panose="020B0502020202020204" pitchFamily="34" charset="0"/>
              </a:rPr>
              <a:t>➢ Explorer le monde</a:t>
            </a:r>
          </a:p>
          <a:p>
            <a:pPr>
              <a:lnSpc>
                <a:spcPct val="120000"/>
              </a:lnSpc>
              <a:spcBef>
                <a:spcPts val="0"/>
              </a:spcBef>
              <a:spcAft>
                <a:spcPts val="0"/>
              </a:spcAft>
            </a:pPr>
            <a:r>
              <a:rPr lang="fr-FR" sz="1000" dirty="0">
                <a:latin typeface="Century Gothic" panose="020B0502020202020204" pitchFamily="34" charset="0"/>
              </a:rPr>
              <a:t>➢ Agir, s’exprimer, comprendre à travers les activités artistiques</a:t>
            </a:r>
          </a:p>
          <a:p>
            <a:pPr>
              <a:lnSpc>
                <a:spcPct val="120000"/>
              </a:lnSpc>
              <a:spcBef>
                <a:spcPts val="0"/>
              </a:spcBef>
              <a:spcAft>
                <a:spcPts val="0"/>
              </a:spcAft>
            </a:pPr>
            <a:endParaRPr lang="fr-FR" sz="1000" dirty="0">
              <a:latin typeface="Century Gothic" panose="020B0502020202020204" pitchFamily="34" charset="0"/>
            </a:endParaRPr>
          </a:p>
          <a:p>
            <a:pPr>
              <a:lnSpc>
                <a:spcPct val="120000"/>
              </a:lnSpc>
              <a:spcBef>
                <a:spcPts val="0"/>
              </a:spcBef>
              <a:spcAft>
                <a:spcPts val="0"/>
              </a:spcAft>
            </a:pPr>
            <a:r>
              <a:rPr lang="fr-FR" sz="1000" dirty="0">
                <a:latin typeface="Century Gothic" panose="020B0502020202020204" pitchFamily="34" charset="0"/>
              </a:rPr>
              <a:t>Pour chaque enfant, un système de communication alternatif est mis en place (PECS).</a:t>
            </a:r>
          </a:p>
        </p:txBody>
      </p:sp>
      <p:sp>
        <p:nvSpPr>
          <p:cNvPr id="16" name="ZoneTexte 15">
            <a:extLst>
              <a:ext uri="{FF2B5EF4-FFF2-40B4-BE49-F238E27FC236}">
                <a16:creationId xmlns:a16="http://schemas.microsoft.com/office/drawing/2014/main" id="{A0F74790-C038-1C4D-B5F3-6E2D5E9FB82C}"/>
              </a:ext>
            </a:extLst>
          </p:cNvPr>
          <p:cNvSpPr txBox="1"/>
          <p:nvPr/>
        </p:nvSpPr>
        <p:spPr>
          <a:xfrm>
            <a:off x="856527" y="1851949"/>
            <a:ext cx="3854135" cy="4409955"/>
          </a:xfrm>
          <a:prstGeom prst="rect">
            <a:avLst/>
          </a:prstGeom>
          <a:noFill/>
        </p:spPr>
        <p:txBody>
          <a:bodyPr wrap="square" rtlCol="0">
            <a:spAutoFit/>
          </a:bodyPr>
          <a:lstStyle/>
          <a:p>
            <a:endParaRPr lang="fr-FR" dirty="0"/>
          </a:p>
        </p:txBody>
      </p:sp>
      <p:sp>
        <p:nvSpPr>
          <p:cNvPr id="22" name="ZoneTexte 21">
            <a:extLst>
              <a:ext uri="{FF2B5EF4-FFF2-40B4-BE49-F238E27FC236}">
                <a16:creationId xmlns:a16="http://schemas.microsoft.com/office/drawing/2014/main" id="{6890333B-FD81-BB42-A136-14955BDCB666}"/>
              </a:ext>
            </a:extLst>
          </p:cNvPr>
          <p:cNvSpPr txBox="1"/>
          <p:nvPr/>
        </p:nvSpPr>
        <p:spPr>
          <a:xfrm>
            <a:off x="856527" y="1743612"/>
            <a:ext cx="2378829" cy="246221"/>
          </a:xfrm>
          <a:prstGeom prst="rect">
            <a:avLst/>
          </a:prstGeom>
          <a:noFill/>
        </p:spPr>
        <p:txBody>
          <a:bodyPr wrap="square" rtlCol="0">
            <a:spAutoFit/>
          </a:bodyPr>
          <a:lstStyle/>
          <a:p>
            <a:r>
              <a:rPr lang="fr-FR" sz="1000" dirty="0">
                <a:latin typeface="Century Gothic" panose="020B0502020202020204" pitchFamily="34" charset="0"/>
              </a:rPr>
              <a:t>Exemple de PPA :</a:t>
            </a:r>
          </a:p>
        </p:txBody>
      </p:sp>
      <p:graphicFrame>
        <p:nvGraphicFramePr>
          <p:cNvPr id="23" name="Objet 22">
            <a:extLst>
              <a:ext uri="{FF2B5EF4-FFF2-40B4-BE49-F238E27FC236}">
                <a16:creationId xmlns:a16="http://schemas.microsoft.com/office/drawing/2014/main" id="{DC9B3FB3-47BE-2C4B-84B4-FEFCE3D6A8F6}"/>
              </a:ext>
            </a:extLst>
          </p:cNvPr>
          <p:cNvGraphicFramePr>
            <a:graphicFrameLocks noChangeAspect="1"/>
          </p:cNvGraphicFramePr>
          <p:nvPr>
            <p:extLst>
              <p:ext uri="{D42A27DB-BD31-4B8C-83A1-F6EECF244321}">
                <p14:modId xmlns:p14="http://schemas.microsoft.com/office/powerpoint/2010/main" val="1911078733"/>
              </p:ext>
            </p:extLst>
          </p:nvPr>
        </p:nvGraphicFramePr>
        <p:xfrm>
          <a:off x="8690030" y="4735159"/>
          <a:ext cx="3104573" cy="2032662"/>
        </p:xfrm>
        <a:graphic>
          <a:graphicData uri="http://schemas.openxmlformats.org/presentationml/2006/ole">
            <mc:AlternateContent xmlns:mc="http://schemas.openxmlformats.org/markup-compatibility/2006">
              <mc:Choice xmlns:v="urn:schemas-microsoft-com:vml" Requires="v">
                <p:oleObj spid="_x0000_s8273" name="Document" r:id="rId3" imgW="9931400" imgH="6502400" progId="Word.Document.12">
                  <p:embed/>
                </p:oleObj>
              </mc:Choice>
              <mc:Fallback>
                <p:oleObj name="Document" r:id="rId3" imgW="9931400" imgH="6502400" progId="Word.Document.12">
                  <p:embed/>
                  <p:pic>
                    <p:nvPicPr>
                      <p:cNvPr id="0" name=""/>
                      <p:cNvPicPr/>
                      <p:nvPr/>
                    </p:nvPicPr>
                    <p:blipFill>
                      <a:blip r:embed="rId4"/>
                      <a:stretch>
                        <a:fillRect/>
                      </a:stretch>
                    </p:blipFill>
                    <p:spPr>
                      <a:xfrm>
                        <a:off x="8690030" y="4735159"/>
                        <a:ext cx="3104573" cy="2032662"/>
                      </a:xfrm>
                      <a:prstGeom prst="rect">
                        <a:avLst/>
                      </a:prstGeom>
                    </p:spPr>
                  </p:pic>
                </p:oleObj>
              </mc:Fallback>
            </mc:AlternateContent>
          </a:graphicData>
        </a:graphic>
      </p:graphicFrame>
      <p:graphicFrame>
        <p:nvGraphicFramePr>
          <p:cNvPr id="24" name="Objet 23">
            <a:extLst>
              <a:ext uri="{FF2B5EF4-FFF2-40B4-BE49-F238E27FC236}">
                <a16:creationId xmlns:a16="http://schemas.microsoft.com/office/drawing/2014/main" id="{602504D8-C13D-F546-A28D-9A18FBB472C6}"/>
              </a:ext>
            </a:extLst>
          </p:cNvPr>
          <p:cNvGraphicFramePr>
            <a:graphicFrameLocks noChangeAspect="1"/>
          </p:cNvGraphicFramePr>
          <p:nvPr>
            <p:extLst>
              <p:ext uri="{D42A27DB-BD31-4B8C-83A1-F6EECF244321}">
                <p14:modId xmlns:p14="http://schemas.microsoft.com/office/powerpoint/2010/main" val="128734598"/>
              </p:ext>
            </p:extLst>
          </p:nvPr>
        </p:nvGraphicFramePr>
        <p:xfrm>
          <a:off x="1024128" y="2133735"/>
          <a:ext cx="3322920" cy="4236506"/>
        </p:xfrm>
        <a:graphic>
          <a:graphicData uri="http://schemas.openxmlformats.org/presentationml/2006/ole">
            <mc:AlternateContent xmlns:mc="http://schemas.openxmlformats.org/markup-compatibility/2006">
              <mc:Choice xmlns:v="urn:schemas-microsoft-com:vml" Requires="v">
                <p:oleObj spid="_x0000_s8274" name="Document" r:id="rId5" imgW="6794500" imgH="8661400" progId="Word.Document.12">
                  <p:embed/>
                </p:oleObj>
              </mc:Choice>
              <mc:Fallback>
                <p:oleObj name="Document" r:id="rId5" imgW="6794500" imgH="8661400" progId="Word.Document.12">
                  <p:embed/>
                  <p:pic>
                    <p:nvPicPr>
                      <p:cNvPr id="0" name=""/>
                      <p:cNvPicPr/>
                      <p:nvPr/>
                    </p:nvPicPr>
                    <p:blipFill>
                      <a:blip r:embed="rId6"/>
                      <a:stretch>
                        <a:fillRect/>
                      </a:stretch>
                    </p:blipFill>
                    <p:spPr>
                      <a:xfrm>
                        <a:off x="1024128" y="2133735"/>
                        <a:ext cx="3322920" cy="4236506"/>
                      </a:xfrm>
                      <a:prstGeom prst="rect">
                        <a:avLst/>
                      </a:prstGeom>
                    </p:spPr>
                  </p:pic>
                </p:oleObj>
              </mc:Fallback>
            </mc:AlternateContent>
          </a:graphicData>
        </a:graphic>
      </p:graphicFrame>
      <p:sp>
        <p:nvSpPr>
          <p:cNvPr id="4" name="ZoneTexte 3">
            <a:extLst>
              <a:ext uri="{FF2B5EF4-FFF2-40B4-BE49-F238E27FC236}">
                <a16:creationId xmlns:a16="http://schemas.microsoft.com/office/drawing/2014/main" id="{85E0E7CF-5574-9C4E-81D9-9A6C5CC0EB25}"/>
              </a:ext>
            </a:extLst>
          </p:cNvPr>
          <p:cNvSpPr txBox="1"/>
          <p:nvPr/>
        </p:nvSpPr>
        <p:spPr>
          <a:xfrm>
            <a:off x="4845270" y="4906149"/>
            <a:ext cx="3710152" cy="1643527"/>
          </a:xfrm>
          <a:prstGeom prst="rect">
            <a:avLst/>
          </a:prstGeom>
          <a:noFill/>
        </p:spPr>
        <p:txBody>
          <a:bodyPr wrap="square" rtlCol="0">
            <a:spAutoFit/>
          </a:bodyPr>
          <a:lstStyle/>
          <a:p>
            <a:pPr>
              <a:lnSpc>
                <a:spcPct val="170000"/>
              </a:lnSpc>
              <a:spcBef>
                <a:spcPts val="0"/>
              </a:spcBef>
              <a:spcAft>
                <a:spcPts val="0"/>
              </a:spcAft>
            </a:pPr>
            <a:r>
              <a:rPr lang="fr-FR" sz="900" dirty="0">
                <a:latin typeface="Century Gothic" panose="020B0502020202020204" pitchFamily="34" charset="0"/>
              </a:rPr>
              <a:t>Tous ces objectifs se retrouvent sur les fiches de cotations qui permettent d’évaluer les apprentissages quotidiennement. Toutes les professionnelles participent à ces évaluations. Ces cotations serviront à évaluer le PPA et à remplir le livret de compétences.</a:t>
            </a:r>
          </a:p>
          <a:p>
            <a:pPr>
              <a:lnSpc>
                <a:spcPct val="170000"/>
              </a:lnSpc>
              <a:spcBef>
                <a:spcPts val="0"/>
              </a:spcBef>
              <a:spcAft>
                <a:spcPts val="0"/>
              </a:spcAft>
            </a:pPr>
            <a:endParaRPr lang="fr-FR" sz="900" dirty="0">
              <a:latin typeface="Century Gothic" panose="020B0502020202020204" pitchFamily="34" charset="0"/>
            </a:endParaRPr>
          </a:p>
          <a:p>
            <a:r>
              <a:rPr lang="fr-FR" sz="900" dirty="0">
                <a:latin typeface="Century Gothic" panose="020B0502020202020204" pitchFamily="34" charset="0"/>
              </a:rPr>
              <a:t>Exemple de grille de cotation : </a:t>
            </a:r>
          </a:p>
        </p:txBody>
      </p:sp>
    </p:spTree>
    <p:extLst>
      <p:ext uri="{BB962C8B-B14F-4D97-AF65-F5344CB8AC3E}">
        <p14:creationId xmlns:p14="http://schemas.microsoft.com/office/powerpoint/2010/main" val="273204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5239F-3D02-F64C-B46F-B6429FA5476C}"/>
              </a:ext>
            </a:extLst>
          </p:cNvPr>
          <p:cNvSpPr>
            <a:spLocks noGrp="1"/>
          </p:cNvSpPr>
          <p:nvPr>
            <p:ph type="title"/>
          </p:nvPr>
        </p:nvSpPr>
        <p:spPr>
          <a:xfrm>
            <a:off x="1024128" y="868100"/>
            <a:ext cx="9720072" cy="821803"/>
          </a:xfrm>
        </p:spPr>
        <p:txBody>
          <a:bodyPr>
            <a:normAutofit/>
          </a:bodyPr>
          <a:lstStyle/>
          <a:p>
            <a:r>
              <a:rPr lang="fr-FR" sz="1400" b="1" u="sng" cap="none" dirty="0">
                <a:latin typeface="Century Gothic" panose="020B0502020202020204" pitchFamily="34" charset="0"/>
              </a:rPr>
              <a:t>4. Les inclusions</a:t>
            </a:r>
            <a:endParaRPr lang="fr-FR" sz="1400" cap="none"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931EE63A-B85C-A141-BE09-CBF96A4B0041}"/>
              </a:ext>
            </a:extLst>
          </p:cNvPr>
          <p:cNvSpPr>
            <a:spLocks noGrp="1"/>
          </p:cNvSpPr>
          <p:nvPr>
            <p:ph idx="1"/>
          </p:nvPr>
        </p:nvSpPr>
        <p:spPr>
          <a:xfrm>
            <a:off x="1024128" y="1450429"/>
            <a:ext cx="10074796" cy="4614040"/>
          </a:xfrm>
        </p:spPr>
        <p:txBody>
          <a:bodyPr/>
          <a:lstStyle/>
          <a:p>
            <a:pPr>
              <a:lnSpc>
                <a:spcPct val="150000"/>
              </a:lnSpc>
            </a:pPr>
            <a:r>
              <a:rPr lang="fr-FR" sz="1200" dirty="0">
                <a:latin typeface="Century Gothic" panose="020B0502020202020204" pitchFamily="34" charset="0"/>
              </a:rPr>
              <a:t>Les élèves de l’UEMA participent aux temps de récréation et de cantine avec les autres élèves de l’école. Des temps individuels d’inclusion sont mis en place en fonction des besoins et des capacités de chacun. Ces temps sont évolutifs en fonction du projet de l’enfant et de ses progrès. Un projet d’inclusion est écrit pour chaque enfant. Un temps d’inclusion inversé a lieu tous les vendredis.</a:t>
            </a:r>
          </a:p>
          <a:p>
            <a:endParaRPr lang="fr-FR" dirty="0"/>
          </a:p>
        </p:txBody>
      </p:sp>
      <p:graphicFrame>
        <p:nvGraphicFramePr>
          <p:cNvPr id="4" name="Tableau 3">
            <a:extLst>
              <a:ext uri="{FF2B5EF4-FFF2-40B4-BE49-F238E27FC236}">
                <a16:creationId xmlns:a16="http://schemas.microsoft.com/office/drawing/2014/main" id="{20FF66EC-FCCF-BD47-A852-A910B3A2EE8D}"/>
              </a:ext>
            </a:extLst>
          </p:cNvPr>
          <p:cNvGraphicFramePr>
            <a:graphicFrameLocks noGrp="1"/>
          </p:cNvGraphicFramePr>
          <p:nvPr>
            <p:extLst>
              <p:ext uri="{D42A27DB-BD31-4B8C-83A1-F6EECF244321}">
                <p14:modId xmlns:p14="http://schemas.microsoft.com/office/powerpoint/2010/main" val="866143088"/>
              </p:ext>
            </p:extLst>
          </p:nvPr>
        </p:nvGraphicFramePr>
        <p:xfrm>
          <a:off x="1024128" y="2501726"/>
          <a:ext cx="7857113" cy="3614970"/>
        </p:xfrm>
        <a:graphic>
          <a:graphicData uri="http://schemas.openxmlformats.org/drawingml/2006/table">
            <a:tbl>
              <a:tblPr firstRow="1" firstCol="1" bandRow="1">
                <a:tableStyleId>{5C22544A-7EE6-4342-B048-85BDC9FD1C3A}</a:tableStyleId>
              </a:tblPr>
              <a:tblGrid>
                <a:gridCol w="864497">
                  <a:extLst>
                    <a:ext uri="{9D8B030D-6E8A-4147-A177-3AD203B41FA5}">
                      <a16:colId xmlns:a16="http://schemas.microsoft.com/office/drawing/2014/main" val="1608187271"/>
                    </a:ext>
                  </a:extLst>
                </a:gridCol>
                <a:gridCol w="1361034">
                  <a:extLst>
                    <a:ext uri="{9D8B030D-6E8A-4147-A177-3AD203B41FA5}">
                      <a16:colId xmlns:a16="http://schemas.microsoft.com/office/drawing/2014/main" val="1467874300"/>
                    </a:ext>
                  </a:extLst>
                </a:gridCol>
                <a:gridCol w="1544435">
                  <a:extLst>
                    <a:ext uri="{9D8B030D-6E8A-4147-A177-3AD203B41FA5}">
                      <a16:colId xmlns:a16="http://schemas.microsoft.com/office/drawing/2014/main" val="3579141739"/>
                    </a:ext>
                  </a:extLst>
                </a:gridCol>
                <a:gridCol w="4087147">
                  <a:extLst>
                    <a:ext uri="{9D8B030D-6E8A-4147-A177-3AD203B41FA5}">
                      <a16:colId xmlns:a16="http://schemas.microsoft.com/office/drawing/2014/main" val="3364087622"/>
                    </a:ext>
                  </a:extLst>
                </a:gridCol>
              </a:tblGrid>
              <a:tr h="150923">
                <a:tc>
                  <a:txBody>
                    <a:bodyPr/>
                    <a:lstStyle/>
                    <a:p>
                      <a:pPr marL="457200">
                        <a:spcAft>
                          <a:spcPts val="1000"/>
                        </a:spcAft>
                      </a:pPr>
                      <a:r>
                        <a:rPr lang="fr-FR" sz="1100">
                          <a:effectLst/>
                        </a:rPr>
                        <a:t> </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a:effectLst/>
                        </a:rPr>
                        <a:t>Type d’inclusion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a:effectLst/>
                        </a:rPr>
                        <a:t>Fréquence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a:effectLst/>
                        </a:rPr>
                        <a:t>Projet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3725351209"/>
                  </a:ext>
                </a:extLst>
              </a:tr>
              <a:tr h="301845">
                <a:tc>
                  <a:txBody>
                    <a:bodyPr/>
                    <a:lstStyle/>
                    <a:p>
                      <a:pPr>
                        <a:spcAft>
                          <a:spcPts val="1000"/>
                        </a:spcAft>
                      </a:pPr>
                      <a:r>
                        <a:rPr lang="fr-FR" sz="1100">
                          <a:effectLst/>
                        </a:rPr>
                        <a:t>Arthur</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Inclusion individuelle</a:t>
                      </a:r>
                    </a:p>
                    <a:p>
                      <a:pPr marL="0" marR="0" lvl="0" indent="0" algn="l" defTabSz="914400" rtl="0" eaLnBrk="1" fontAlgn="auto" latinLnBrk="0" hangingPunct="1">
                        <a:lnSpc>
                          <a:spcPct val="100000"/>
                        </a:lnSpc>
                        <a:spcBef>
                          <a:spcPts val="0"/>
                        </a:spcBef>
                        <a:spcAft>
                          <a:spcPts val="1000"/>
                        </a:spcAft>
                        <a:buClrTx/>
                        <a:buSzTx/>
                        <a:buFontTx/>
                        <a:buNone/>
                        <a:tabLst/>
                        <a:defRPr/>
                      </a:pPr>
                      <a:r>
                        <a:rPr lang="fr-FR" sz="1100" dirty="0">
                          <a:effectLst/>
                        </a:rPr>
                        <a:t>+ Inclusion inversée</a:t>
                      </a:r>
                    </a:p>
                  </a:txBody>
                  <a:tcPr marL="65588" marR="65588" marT="0" marB="0"/>
                </a:tc>
                <a:tc>
                  <a:txBody>
                    <a:bodyPr/>
                    <a:lstStyle/>
                    <a:p>
                      <a:pPr>
                        <a:spcAft>
                          <a:spcPts val="1000"/>
                        </a:spcAft>
                      </a:pPr>
                      <a:r>
                        <a:rPr lang="fr-FR" sz="1100" dirty="0">
                          <a:effectLst/>
                        </a:rPr>
                        <a:t>Trois fois par semaine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Arthur est accueilli dans la classe d’Aude (PS-MS) sur les temps de comptines/chansons à 11h</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290485026"/>
                  </a:ext>
                </a:extLst>
              </a:tr>
              <a:tr h="375938">
                <a:tc>
                  <a:txBody>
                    <a:bodyPr/>
                    <a:lstStyle/>
                    <a:p>
                      <a:pPr>
                        <a:spcAft>
                          <a:spcPts val="1000"/>
                        </a:spcAft>
                      </a:pPr>
                      <a:r>
                        <a:rPr lang="fr-FR" sz="1100">
                          <a:effectLst/>
                        </a:rPr>
                        <a:t>Christ-Ethan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Inclusion individuelle</a:t>
                      </a:r>
                    </a:p>
                    <a:p>
                      <a:pPr marL="0" marR="0" lvl="0" indent="0" algn="l" defTabSz="914400" rtl="0" eaLnBrk="1" fontAlgn="auto" latinLnBrk="0" hangingPunct="1">
                        <a:lnSpc>
                          <a:spcPct val="100000"/>
                        </a:lnSpc>
                        <a:spcBef>
                          <a:spcPts val="0"/>
                        </a:spcBef>
                        <a:spcAft>
                          <a:spcPts val="1000"/>
                        </a:spcAft>
                        <a:buClrTx/>
                        <a:buSzTx/>
                        <a:buFontTx/>
                        <a:buNone/>
                        <a:tabLst/>
                        <a:defRPr/>
                      </a:pPr>
                      <a:r>
                        <a:rPr lang="fr-FR" sz="1100" dirty="0">
                          <a:effectLst/>
                        </a:rPr>
                        <a:t>+ Inclusion inversée</a:t>
                      </a:r>
                    </a:p>
                  </a:txBody>
                  <a:tcPr marL="65588" marR="65588" marT="0" marB="0"/>
                </a:tc>
                <a:tc>
                  <a:txBody>
                    <a:bodyPr/>
                    <a:lstStyle/>
                    <a:p>
                      <a:pPr>
                        <a:spcAft>
                          <a:spcPts val="1000"/>
                        </a:spcAft>
                      </a:pPr>
                      <a:r>
                        <a:rPr lang="fr-FR" sz="1100" dirty="0">
                          <a:effectLst/>
                        </a:rPr>
                        <a:t>Deux fois par semaine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Christ-Ethan est accueilli dans la classe d’Aude (PS-MS) le matin, sur des temps d’ateliers.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1861363007"/>
                  </a:ext>
                </a:extLst>
              </a:tr>
              <a:tr h="324695">
                <a:tc>
                  <a:txBody>
                    <a:bodyPr/>
                    <a:lstStyle/>
                    <a:p>
                      <a:pPr>
                        <a:spcAft>
                          <a:spcPts val="1000"/>
                        </a:spcAft>
                      </a:pPr>
                      <a:r>
                        <a:rPr lang="fr-FR" sz="1100">
                          <a:effectLst/>
                        </a:rPr>
                        <a:t>Lisandro</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Inclusion individuelle</a:t>
                      </a:r>
                    </a:p>
                    <a:p>
                      <a:pPr marL="0" marR="0" lvl="0" indent="0" algn="l" defTabSz="914400" rtl="0" eaLnBrk="1" fontAlgn="auto" latinLnBrk="0" hangingPunct="1">
                        <a:lnSpc>
                          <a:spcPct val="100000"/>
                        </a:lnSpc>
                        <a:spcBef>
                          <a:spcPts val="0"/>
                        </a:spcBef>
                        <a:spcAft>
                          <a:spcPts val="1000"/>
                        </a:spcAft>
                        <a:buClrTx/>
                        <a:buSzTx/>
                        <a:buFontTx/>
                        <a:buNone/>
                        <a:tabLst/>
                        <a:defRPr/>
                      </a:pPr>
                      <a:r>
                        <a:rPr lang="fr-FR" sz="1100" dirty="0">
                          <a:effectLst/>
                        </a:rPr>
                        <a:t>+ Inclusion inversée</a:t>
                      </a:r>
                    </a:p>
                  </a:txBody>
                  <a:tcPr marL="65588" marR="65588" marT="0" marB="0"/>
                </a:tc>
                <a:tc>
                  <a:txBody>
                    <a:bodyPr/>
                    <a:lstStyle/>
                    <a:p>
                      <a:pPr>
                        <a:spcAft>
                          <a:spcPts val="1000"/>
                        </a:spcAft>
                      </a:pPr>
                      <a:r>
                        <a:rPr lang="fr-FR" sz="1100" dirty="0">
                          <a:effectLst/>
                        </a:rPr>
                        <a:t>Deux fois par semaine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err="1">
                          <a:effectLst/>
                        </a:rPr>
                        <a:t>Lisandro</a:t>
                      </a:r>
                      <a:r>
                        <a:rPr lang="fr-FR" sz="1100" dirty="0">
                          <a:effectLst/>
                        </a:rPr>
                        <a:t> est accueilli dans la classe de Christelle (MS-GS) sur un temps de motricité (parcours) et sur un temps d’ateliers.</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3752853300"/>
                  </a:ext>
                </a:extLst>
              </a:tr>
              <a:tr h="448023">
                <a:tc>
                  <a:txBody>
                    <a:bodyPr/>
                    <a:lstStyle/>
                    <a:p>
                      <a:pPr>
                        <a:spcAft>
                          <a:spcPts val="1000"/>
                        </a:spcAft>
                      </a:pPr>
                      <a:r>
                        <a:rPr lang="fr-FR" sz="1100">
                          <a:effectLst/>
                        </a:rPr>
                        <a:t>Rayan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Inclusion individuelle</a:t>
                      </a:r>
                    </a:p>
                    <a:p>
                      <a:pPr marL="0" marR="0" lvl="0" indent="0" algn="l" defTabSz="914400" rtl="0" eaLnBrk="1" fontAlgn="auto" latinLnBrk="0" hangingPunct="1">
                        <a:lnSpc>
                          <a:spcPct val="100000"/>
                        </a:lnSpc>
                        <a:spcBef>
                          <a:spcPts val="0"/>
                        </a:spcBef>
                        <a:spcAft>
                          <a:spcPts val="1000"/>
                        </a:spcAft>
                        <a:buClrTx/>
                        <a:buSzTx/>
                        <a:buFontTx/>
                        <a:buNone/>
                        <a:tabLst/>
                        <a:defRPr/>
                      </a:pPr>
                      <a:r>
                        <a:rPr lang="fr-FR" sz="1100" dirty="0">
                          <a:effectLst/>
                        </a:rPr>
                        <a:t>+ Inclusion inversée</a:t>
                      </a:r>
                    </a:p>
                  </a:txBody>
                  <a:tcPr marL="65588" marR="65588" marT="0" marB="0"/>
                </a:tc>
                <a:tc>
                  <a:txBody>
                    <a:bodyPr/>
                    <a:lstStyle/>
                    <a:p>
                      <a:pPr>
                        <a:spcAft>
                          <a:spcPts val="1000"/>
                        </a:spcAft>
                      </a:pPr>
                      <a:r>
                        <a:rPr lang="fr-FR" sz="1100" dirty="0">
                          <a:effectLst/>
                        </a:rPr>
                        <a:t>Trois fois par semaine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err="1">
                          <a:effectLst/>
                        </a:rPr>
                        <a:t>Rayan</a:t>
                      </a:r>
                      <a:r>
                        <a:rPr lang="fr-FR" sz="1100" dirty="0">
                          <a:effectLst/>
                        </a:rPr>
                        <a:t> est accueilli dans la classe d’Aude (PS-MS) sur des temps d’ateliers, et sur des temps de regroupement et un de motricité (danse).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658560823"/>
                  </a:ext>
                </a:extLst>
              </a:tr>
              <a:tr h="452768">
                <a:tc>
                  <a:txBody>
                    <a:bodyPr/>
                    <a:lstStyle/>
                    <a:p>
                      <a:pPr>
                        <a:spcAft>
                          <a:spcPts val="1000"/>
                        </a:spcAft>
                      </a:pPr>
                      <a:r>
                        <a:rPr lang="fr-FR" sz="1100">
                          <a:effectLst/>
                        </a:rPr>
                        <a:t>Térence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Inclusion individuelle</a:t>
                      </a:r>
                    </a:p>
                    <a:p>
                      <a:pPr marL="0" marR="0" lvl="0" indent="0" algn="l" defTabSz="914400" rtl="0" eaLnBrk="1" fontAlgn="auto" latinLnBrk="0" hangingPunct="1">
                        <a:lnSpc>
                          <a:spcPct val="100000"/>
                        </a:lnSpc>
                        <a:spcBef>
                          <a:spcPts val="0"/>
                        </a:spcBef>
                        <a:spcAft>
                          <a:spcPts val="1000"/>
                        </a:spcAft>
                        <a:buClrTx/>
                        <a:buSzTx/>
                        <a:buFontTx/>
                        <a:buNone/>
                        <a:tabLst/>
                        <a:defRPr/>
                      </a:pPr>
                      <a:r>
                        <a:rPr lang="fr-FR" sz="1100" dirty="0">
                          <a:effectLst/>
                        </a:rPr>
                        <a:t>+ Inclusion inversée</a:t>
                      </a:r>
                    </a:p>
                  </a:txBody>
                  <a:tcPr marL="65588" marR="65588" marT="0" marB="0"/>
                </a:tc>
                <a:tc>
                  <a:txBody>
                    <a:bodyPr/>
                    <a:lstStyle/>
                    <a:p>
                      <a:pPr>
                        <a:spcAft>
                          <a:spcPts val="1000"/>
                        </a:spcAft>
                      </a:pPr>
                      <a:r>
                        <a:rPr lang="fr-FR" sz="1100">
                          <a:effectLst/>
                        </a:rPr>
                        <a:t>Une fois par semaine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Térence est accueilli dans la classe de PS de Frédérique pour une lecture d’album en regroupement.</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2961905368"/>
                  </a:ext>
                </a:extLst>
              </a:tr>
              <a:tr h="497926">
                <a:tc>
                  <a:txBody>
                    <a:bodyPr/>
                    <a:lstStyle/>
                    <a:p>
                      <a:pPr>
                        <a:spcAft>
                          <a:spcPts val="1000"/>
                        </a:spcAft>
                      </a:pPr>
                      <a:r>
                        <a:rPr lang="fr-FR" sz="1100">
                          <a:effectLst/>
                        </a:rPr>
                        <a:t>Ulysse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Inclusion individuelle</a:t>
                      </a:r>
                    </a:p>
                    <a:p>
                      <a:pPr>
                        <a:spcAft>
                          <a:spcPts val="1000"/>
                        </a:spcAft>
                      </a:pPr>
                      <a:r>
                        <a:rPr lang="fr-FR" sz="1100" dirty="0">
                          <a:effectLst/>
                        </a:rPr>
                        <a:t>+ Inclusion inversée</a:t>
                      </a:r>
                    </a:p>
                  </a:txBody>
                  <a:tcPr marL="65588" marR="65588" marT="0" marB="0"/>
                </a:tc>
                <a:tc>
                  <a:txBody>
                    <a:bodyPr/>
                    <a:lstStyle/>
                    <a:p>
                      <a:pPr>
                        <a:spcAft>
                          <a:spcPts val="1000"/>
                        </a:spcAft>
                      </a:pPr>
                      <a:r>
                        <a:rPr lang="fr-FR" sz="1100" dirty="0">
                          <a:effectLst/>
                        </a:rPr>
                        <a:t>Une fois par semaine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Ulysse est accueilli dans la classe de PS de Frédérique pour une lecture d’album en regroupement.</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3665230392"/>
                  </a:ext>
                </a:extLst>
              </a:tr>
              <a:tr h="597364">
                <a:tc>
                  <a:txBody>
                    <a:bodyPr/>
                    <a:lstStyle/>
                    <a:p>
                      <a:pPr>
                        <a:spcAft>
                          <a:spcPts val="1000"/>
                        </a:spcAft>
                      </a:pPr>
                      <a:r>
                        <a:rPr lang="fr-FR" sz="1100">
                          <a:effectLst/>
                        </a:rPr>
                        <a:t>Valentin</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a:effectLst/>
                        </a:rPr>
                        <a:t>Inclusion inversée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a:effectLst/>
                        </a:rPr>
                        <a:t>Une fois par semaine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tc>
                  <a:txBody>
                    <a:bodyPr/>
                    <a:lstStyle/>
                    <a:p>
                      <a:pPr>
                        <a:spcAft>
                          <a:spcPts val="1000"/>
                        </a:spcAft>
                      </a:pPr>
                      <a:r>
                        <a:rPr lang="fr-FR" sz="1100" dirty="0">
                          <a:effectLst/>
                        </a:rPr>
                        <a:t>Les élèves de MS/GS de Christelle, viendront à tour de rôle, écouter des histoires et réaliser des activités plastiques avec les élèves de l’UEMA dans la classe de l’UEMA.</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588" marR="65588" marT="0" marB="0"/>
                </a:tc>
                <a:extLst>
                  <a:ext uri="{0D108BD9-81ED-4DB2-BD59-A6C34878D82A}">
                    <a16:rowId xmlns:a16="http://schemas.microsoft.com/office/drawing/2014/main" val="3540501060"/>
                  </a:ext>
                </a:extLst>
              </a:tr>
            </a:tbl>
          </a:graphicData>
        </a:graphic>
      </p:graphicFrame>
      <p:graphicFrame>
        <p:nvGraphicFramePr>
          <p:cNvPr id="5" name="Objet 4">
            <a:extLst>
              <a:ext uri="{FF2B5EF4-FFF2-40B4-BE49-F238E27FC236}">
                <a16:creationId xmlns:a16="http://schemas.microsoft.com/office/drawing/2014/main" id="{0837869B-9BDD-044C-AAFE-C5BEA4573F9B}"/>
              </a:ext>
            </a:extLst>
          </p:cNvPr>
          <p:cNvGraphicFramePr>
            <a:graphicFrameLocks noChangeAspect="1"/>
          </p:cNvGraphicFramePr>
          <p:nvPr>
            <p:extLst>
              <p:ext uri="{D42A27DB-BD31-4B8C-83A1-F6EECF244321}">
                <p14:modId xmlns:p14="http://schemas.microsoft.com/office/powerpoint/2010/main" val="121840070"/>
              </p:ext>
            </p:extLst>
          </p:nvPr>
        </p:nvGraphicFramePr>
        <p:xfrm>
          <a:off x="9262737" y="2501726"/>
          <a:ext cx="1947556" cy="3288971"/>
        </p:xfrm>
        <a:graphic>
          <a:graphicData uri="http://schemas.openxmlformats.org/presentationml/2006/ole">
            <mc:AlternateContent xmlns:mc="http://schemas.openxmlformats.org/markup-compatibility/2006">
              <mc:Choice xmlns:v="urn:schemas-microsoft-com:vml" Requires="v">
                <p:oleObj spid="_x0000_s18435" name="Document" r:id="rId3" imgW="5753100" imgH="9715500" progId="Word.Document.12">
                  <p:embed/>
                </p:oleObj>
              </mc:Choice>
              <mc:Fallback>
                <p:oleObj name="Document" r:id="rId3" imgW="5753100" imgH="9715500" progId="Word.Document.12">
                  <p:embed/>
                  <p:pic>
                    <p:nvPicPr>
                      <p:cNvPr id="0" name=""/>
                      <p:cNvPicPr/>
                      <p:nvPr/>
                    </p:nvPicPr>
                    <p:blipFill>
                      <a:blip r:embed="rId4"/>
                      <a:stretch>
                        <a:fillRect/>
                      </a:stretch>
                    </p:blipFill>
                    <p:spPr>
                      <a:xfrm>
                        <a:off x="9262737" y="2501726"/>
                        <a:ext cx="1947556" cy="3288971"/>
                      </a:xfrm>
                      <a:prstGeom prst="rect">
                        <a:avLst/>
                      </a:prstGeom>
                    </p:spPr>
                  </p:pic>
                </p:oleObj>
              </mc:Fallback>
            </mc:AlternateContent>
          </a:graphicData>
        </a:graphic>
      </p:graphicFrame>
    </p:spTree>
    <p:extLst>
      <p:ext uri="{BB962C8B-B14F-4D97-AF65-F5344CB8AC3E}">
        <p14:creationId xmlns:p14="http://schemas.microsoft.com/office/powerpoint/2010/main" val="128392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D80FA8-DA63-8F47-97AE-28AE2829028D}"/>
              </a:ext>
            </a:extLst>
          </p:cNvPr>
          <p:cNvSpPr>
            <a:spLocks noGrp="1"/>
          </p:cNvSpPr>
          <p:nvPr>
            <p:ph type="title"/>
          </p:nvPr>
        </p:nvSpPr>
        <p:spPr/>
        <p:txBody>
          <a:bodyPr>
            <a:normAutofit fontScale="90000"/>
          </a:bodyPr>
          <a:lstStyle/>
          <a:p>
            <a:r>
              <a:rPr lang="fr-FR" sz="3100" b="1" u="sng" dirty="0"/>
              <a:t>Projet de Fonctionnement de</a:t>
            </a:r>
            <a:br>
              <a:rPr lang="fr-FR" sz="3100" b="1" u="sng" dirty="0"/>
            </a:br>
            <a:r>
              <a:rPr lang="fr-FR" sz="3100" b="1" u="sng" dirty="0"/>
              <a:t>l’unité d’enseignement maternelle </a:t>
            </a:r>
            <a:br>
              <a:rPr lang="fr-FR" sz="3100" dirty="0"/>
            </a:br>
            <a:r>
              <a:rPr lang="fr-FR" sz="3100" b="1" u="sng" dirty="0"/>
              <a:t>autisme de Sartrouville</a:t>
            </a:r>
            <a:br>
              <a:rPr lang="fr-FR" sz="3100" dirty="0"/>
            </a:br>
            <a:r>
              <a:rPr lang="fr-FR" sz="3100" b="1" u="sng" dirty="0"/>
              <a:t>2020/2021</a:t>
            </a:r>
            <a:br>
              <a:rPr lang="fr-FR" dirty="0"/>
            </a:br>
            <a:endParaRPr lang="fr-FR" dirty="0"/>
          </a:p>
        </p:txBody>
      </p:sp>
      <p:sp>
        <p:nvSpPr>
          <p:cNvPr id="3" name="Espace réservé du contenu 2">
            <a:extLst>
              <a:ext uri="{FF2B5EF4-FFF2-40B4-BE49-F238E27FC236}">
                <a16:creationId xmlns:a16="http://schemas.microsoft.com/office/drawing/2014/main" id="{62FA9D6B-DB4A-C344-9074-95785F354B3A}"/>
              </a:ext>
            </a:extLst>
          </p:cNvPr>
          <p:cNvSpPr>
            <a:spLocks noGrp="1"/>
          </p:cNvSpPr>
          <p:nvPr>
            <p:ph idx="1"/>
          </p:nvPr>
        </p:nvSpPr>
        <p:spPr>
          <a:xfrm>
            <a:off x="2951544" y="1388963"/>
            <a:ext cx="8542117" cy="4920398"/>
          </a:xfrm>
        </p:spPr>
        <p:txBody>
          <a:bodyPr anchor="ctr">
            <a:normAutofit fontScale="32500" lnSpcReduction="20000"/>
          </a:bodyPr>
          <a:lstStyle/>
          <a:p>
            <a:pPr marL="0" indent="0" fontAlgn="ctr">
              <a:lnSpc>
                <a:spcPct val="170000"/>
              </a:lnSpc>
              <a:spcBef>
                <a:spcPts val="0"/>
              </a:spcBef>
              <a:spcAft>
                <a:spcPts val="0"/>
              </a:spcAft>
            </a:pPr>
            <a:r>
              <a:rPr lang="fr-FR" sz="3000" dirty="0">
                <a:latin typeface="Century Gothic" panose="020B0502020202020204" pitchFamily="34" charset="0"/>
              </a:rPr>
              <a:t>Une Unité d’Enseignement Maternelle Autisme est un dispositif de scolarisation pour des élèves de 3 à 6 ans porteurs de troubles du spectre de l’autisme. </a:t>
            </a:r>
          </a:p>
          <a:p>
            <a:pPr marL="0" indent="0" fontAlgn="ctr">
              <a:lnSpc>
                <a:spcPct val="170000"/>
              </a:lnSpc>
              <a:spcBef>
                <a:spcPts val="0"/>
              </a:spcBef>
              <a:spcAft>
                <a:spcPts val="0"/>
              </a:spcAft>
            </a:pPr>
            <a:r>
              <a:rPr lang="fr-FR" sz="3000" dirty="0">
                <a:latin typeface="Century Gothic" panose="020B0502020202020204" pitchFamily="34" charset="0"/>
              </a:rPr>
              <a:t> </a:t>
            </a:r>
          </a:p>
          <a:p>
            <a:pPr marL="0" indent="0" fontAlgn="ctr">
              <a:lnSpc>
                <a:spcPct val="170000"/>
              </a:lnSpc>
              <a:spcBef>
                <a:spcPts val="0"/>
              </a:spcBef>
              <a:spcAft>
                <a:spcPts val="0"/>
              </a:spcAft>
            </a:pPr>
            <a:r>
              <a:rPr lang="fr-FR" sz="3000" dirty="0">
                <a:latin typeface="Century Gothic" panose="020B0502020202020204" pitchFamily="34" charset="0"/>
              </a:rPr>
              <a:t>Le fonctionnement de ce dispositif s’appuie sur le cahier des charges défini par l’INSTRUCTION INTERMINISTERIELLE N° DGCS/SD3B/DGESCO/CNSA/2016/192 du 10 juin 2016 relative à la modification du cahier des charges national des unités d’enseignement en maternelle prévues par le 3ème plan autisme (2013-2017)</a:t>
            </a:r>
          </a:p>
          <a:p>
            <a:pPr marL="0" indent="0" fontAlgn="ctr">
              <a:lnSpc>
                <a:spcPct val="170000"/>
              </a:lnSpc>
              <a:spcBef>
                <a:spcPts val="0"/>
              </a:spcBef>
              <a:spcAft>
                <a:spcPts val="0"/>
              </a:spcAft>
            </a:pPr>
            <a:r>
              <a:rPr lang="fr-FR" sz="3000" dirty="0">
                <a:latin typeface="Century Gothic" panose="020B0502020202020204" pitchFamily="34" charset="0"/>
              </a:rPr>
              <a:t> </a:t>
            </a:r>
          </a:p>
          <a:p>
            <a:pPr marL="0" indent="0" fontAlgn="ctr">
              <a:lnSpc>
                <a:spcPct val="170000"/>
              </a:lnSpc>
              <a:spcBef>
                <a:spcPts val="0"/>
              </a:spcBef>
              <a:spcAft>
                <a:spcPts val="0"/>
              </a:spcAft>
            </a:pPr>
            <a:r>
              <a:rPr lang="fr-FR" sz="3000" i="1" dirty="0">
                <a:latin typeface="Century Gothic" panose="020B0502020202020204" pitchFamily="34" charset="0"/>
              </a:rPr>
              <a:t>« Les UEM constituent une modalité de scolarisation d’élèves d’âge de l’école maternelle avec troubles du spectre de l’autisme (TSA), orientés vers un établissement ou un service médicosocial (ESMS) et scolarisés dans son unité d’enseignement, implantée en milieu scolaire ordinaire.</a:t>
            </a:r>
            <a:endParaRPr lang="fr-FR" sz="3000" dirty="0">
              <a:latin typeface="Century Gothic" panose="020B0502020202020204" pitchFamily="34" charset="0"/>
            </a:endParaRPr>
          </a:p>
          <a:p>
            <a:pPr marL="0" indent="0" fontAlgn="ctr">
              <a:lnSpc>
                <a:spcPct val="170000"/>
              </a:lnSpc>
              <a:spcBef>
                <a:spcPts val="0"/>
              </a:spcBef>
              <a:spcAft>
                <a:spcPts val="0"/>
              </a:spcAft>
            </a:pPr>
            <a:r>
              <a:rPr lang="fr-FR" sz="3000" i="1" dirty="0">
                <a:latin typeface="Century Gothic" panose="020B0502020202020204" pitchFamily="34" charset="0"/>
              </a:rPr>
              <a:t>Ces élèves sont présents à l’école sur le même temps que les élèves de leur classe d’âge et bénéficient, sur une unité de lieu et de temps, d’interventions pédagogiques, éducatives et thérapeutiques se référant aux recommandations de bonnes pratiques de l’</a:t>
            </a:r>
            <a:r>
              <a:rPr lang="fr-FR" sz="3000" i="1" dirty="0" err="1">
                <a:latin typeface="Century Gothic" panose="020B0502020202020204" pitchFamily="34" charset="0"/>
              </a:rPr>
              <a:t>Anesm</a:t>
            </a:r>
            <a:r>
              <a:rPr lang="fr-FR" sz="3000" i="1" dirty="0">
                <a:latin typeface="Century Gothic" panose="020B0502020202020204" pitchFamily="34" charset="0"/>
              </a:rPr>
              <a:t> et de la HAS1. Ces interventions sont réalisées par une équipe associant un enseignant et des professionnels médicosociaux, dont les actions sont coordonnées et supervisées. »</a:t>
            </a:r>
            <a:endParaRPr lang="fr-FR" sz="3000" dirty="0">
              <a:latin typeface="Century Gothic" panose="020B0502020202020204" pitchFamily="34" charset="0"/>
            </a:endParaRPr>
          </a:p>
          <a:p>
            <a:pPr marL="0" indent="0" fontAlgn="ctr">
              <a:lnSpc>
                <a:spcPct val="170000"/>
              </a:lnSpc>
              <a:spcBef>
                <a:spcPts val="0"/>
              </a:spcBef>
              <a:spcAft>
                <a:spcPts val="0"/>
              </a:spcAft>
            </a:pPr>
            <a:r>
              <a:rPr lang="fr-FR" sz="3000" i="1" dirty="0">
                <a:latin typeface="Century Gothic" panose="020B0502020202020204" pitchFamily="34" charset="0"/>
              </a:rPr>
              <a:t> </a:t>
            </a:r>
            <a:endParaRPr lang="fr-FR" sz="3000" dirty="0">
              <a:latin typeface="Century Gothic" panose="020B0502020202020204" pitchFamily="34" charset="0"/>
            </a:endParaRPr>
          </a:p>
          <a:p>
            <a:pPr marL="0" indent="0" fontAlgn="ctr">
              <a:lnSpc>
                <a:spcPct val="170000"/>
              </a:lnSpc>
              <a:spcBef>
                <a:spcPts val="0"/>
              </a:spcBef>
              <a:spcAft>
                <a:spcPts val="0"/>
              </a:spcAft>
            </a:pPr>
            <a:r>
              <a:rPr lang="fr-FR" sz="3000" dirty="0">
                <a:latin typeface="Century Gothic" panose="020B0502020202020204" pitchFamily="34" charset="0"/>
              </a:rPr>
              <a:t>Ce projet complète le cahier des charges.</a:t>
            </a:r>
          </a:p>
          <a:p>
            <a:pPr marL="0" indent="0" fontAlgn="ctr">
              <a:lnSpc>
                <a:spcPct val="170000"/>
              </a:lnSpc>
              <a:spcBef>
                <a:spcPts val="0"/>
              </a:spcBef>
              <a:spcAft>
                <a:spcPts val="0"/>
              </a:spcAft>
            </a:pPr>
            <a:r>
              <a:rPr lang="fr-FR" sz="3000" i="1" dirty="0">
                <a:latin typeface="Century Gothic" panose="020B0502020202020204" pitchFamily="34" charset="0"/>
              </a:rPr>
              <a:t> </a:t>
            </a:r>
            <a:endParaRPr lang="fr-FR" sz="3000" dirty="0">
              <a:latin typeface="Century Gothic" panose="020B0502020202020204" pitchFamily="34" charset="0"/>
            </a:endParaRPr>
          </a:p>
          <a:p>
            <a:pPr marL="0" indent="0" fontAlgn="ctr">
              <a:lnSpc>
                <a:spcPct val="170000"/>
              </a:lnSpc>
              <a:spcBef>
                <a:spcPts val="0"/>
              </a:spcBef>
              <a:spcAft>
                <a:spcPts val="0"/>
              </a:spcAft>
            </a:pPr>
            <a:r>
              <a:rPr lang="fr-FR" sz="3000" dirty="0">
                <a:latin typeface="Century Gothic" panose="020B0502020202020204" pitchFamily="34" charset="0"/>
              </a:rPr>
              <a:t>Cette Unité d’Enseignement Maternelle Autisme a ouvert le 14 novembre 2019. Elle est rattachée à la circonscription ASH3.</a:t>
            </a:r>
          </a:p>
          <a:p>
            <a:endParaRPr lang="fr-FR" dirty="0"/>
          </a:p>
        </p:txBody>
      </p:sp>
      <p:pic>
        <p:nvPicPr>
          <p:cNvPr id="5" name="Image 4">
            <a:extLst>
              <a:ext uri="{FF2B5EF4-FFF2-40B4-BE49-F238E27FC236}">
                <a16:creationId xmlns:a16="http://schemas.microsoft.com/office/drawing/2014/main" id="{13130BEE-47C0-0644-8709-78BAC3247620}"/>
              </a:ext>
            </a:extLst>
          </p:cNvPr>
          <p:cNvPicPr/>
          <p:nvPr/>
        </p:nvPicPr>
        <p:blipFill>
          <a:blip r:embed="rId2" cstate="email">
            <a:extLst>
              <a:ext uri="{28A0092B-C50C-407E-A947-70E740481C1C}">
                <a14:useLocalDpi xmlns:a14="http://schemas.microsoft.com/office/drawing/2010/main"/>
              </a:ext>
            </a:extLst>
          </a:blip>
          <a:stretch>
            <a:fillRect/>
          </a:stretch>
        </p:blipFill>
        <p:spPr>
          <a:xfrm>
            <a:off x="10396618" y="259329"/>
            <a:ext cx="1444625" cy="1233805"/>
          </a:xfrm>
          <a:prstGeom prst="rect">
            <a:avLst/>
          </a:prstGeom>
        </p:spPr>
      </p:pic>
      <p:pic>
        <p:nvPicPr>
          <p:cNvPr id="6" name="Image 5">
            <a:extLst>
              <a:ext uri="{FF2B5EF4-FFF2-40B4-BE49-F238E27FC236}">
                <a16:creationId xmlns:a16="http://schemas.microsoft.com/office/drawing/2014/main" id="{AA7F04EA-FB9E-A447-819C-DDC0751C62A6}"/>
              </a:ext>
            </a:extLst>
          </p:cNvPr>
          <p:cNvPicPr/>
          <p:nvPr/>
        </p:nvPicPr>
        <p:blipFill>
          <a:blip r:embed="rId3">
            <a:extLst>
              <a:ext uri="{28A0092B-C50C-407E-A947-70E740481C1C}">
                <a14:useLocalDpi xmlns:a14="http://schemas.microsoft.com/office/drawing/2010/main"/>
              </a:ext>
            </a:extLst>
          </a:blip>
          <a:stretch>
            <a:fillRect/>
          </a:stretch>
        </p:blipFill>
        <p:spPr>
          <a:xfrm>
            <a:off x="7523544" y="354896"/>
            <a:ext cx="1974215" cy="1042670"/>
          </a:xfrm>
          <a:prstGeom prst="rect">
            <a:avLst/>
          </a:prstGeom>
        </p:spPr>
      </p:pic>
    </p:spTree>
    <p:extLst>
      <p:ext uri="{BB962C8B-B14F-4D97-AF65-F5344CB8AC3E}">
        <p14:creationId xmlns:p14="http://schemas.microsoft.com/office/powerpoint/2010/main" val="126080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838E5A-9410-6548-B205-FE856B3ACAEE}"/>
              </a:ext>
            </a:extLst>
          </p:cNvPr>
          <p:cNvSpPr>
            <a:spLocks noGrp="1"/>
          </p:cNvSpPr>
          <p:nvPr>
            <p:ph type="title"/>
          </p:nvPr>
        </p:nvSpPr>
        <p:spPr>
          <a:xfrm>
            <a:off x="1024128" y="833377"/>
            <a:ext cx="9720072" cy="914400"/>
          </a:xfrm>
        </p:spPr>
        <p:txBody>
          <a:bodyPr>
            <a:normAutofit/>
          </a:bodyPr>
          <a:lstStyle/>
          <a:p>
            <a:r>
              <a:rPr lang="fr-FR" sz="1400" b="1" u="sng" cap="none" dirty="0">
                <a:latin typeface="Century Gothic" panose="020B0502020202020204" pitchFamily="34" charset="0"/>
              </a:rPr>
              <a:t>5. Les réunions</a:t>
            </a:r>
            <a:endParaRPr lang="fr-FR" sz="1400" cap="none"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F487D1A0-452D-D64A-8195-91D8C02418E6}"/>
              </a:ext>
            </a:extLst>
          </p:cNvPr>
          <p:cNvSpPr>
            <a:spLocks noGrp="1"/>
          </p:cNvSpPr>
          <p:nvPr>
            <p:ph sz="half" idx="1"/>
          </p:nvPr>
        </p:nvSpPr>
        <p:spPr>
          <a:xfrm>
            <a:off x="752354" y="1828800"/>
            <a:ext cx="5026653" cy="4480560"/>
          </a:xfrm>
        </p:spPr>
        <p:txBody>
          <a:bodyPr/>
          <a:lstStyle/>
          <a:p>
            <a:r>
              <a:rPr lang="fr-FR" sz="1200" dirty="0">
                <a:latin typeface="Century Gothic" panose="020B0502020202020204" pitchFamily="34" charset="0"/>
              </a:rPr>
              <a:t>Pour l’unité d’enseignement :</a:t>
            </a:r>
          </a:p>
          <a:p>
            <a:endParaRPr lang="fr-FR" dirty="0"/>
          </a:p>
        </p:txBody>
      </p:sp>
      <p:graphicFrame>
        <p:nvGraphicFramePr>
          <p:cNvPr id="5" name="Espace réservé du contenu 4">
            <a:extLst>
              <a:ext uri="{FF2B5EF4-FFF2-40B4-BE49-F238E27FC236}">
                <a16:creationId xmlns:a16="http://schemas.microsoft.com/office/drawing/2014/main" id="{3CEDD29F-1DA9-B942-8014-649EB42E9B88}"/>
              </a:ext>
            </a:extLst>
          </p:cNvPr>
          <p:cNvGraphicFramePr>
            <a:graphicFrameLocks noGrp="1"/>
          </p:cNvGraphicFramePr>
          <p:nvPr>
            <p:ph sz="half" idx="2"/>
            <p:extLst>
              <p:ext uri="{D42A27DB-BD31-4B8C-83A1-F6EECF244321}">
                <p14:modId xmlns:p14="http://schemas.microsoft.com/office/powerpoint/2010/main" val="715075431"/>
              </p:ext>
            </p:extLst>
          </p:nvPr>
        </p:nvGraphicFramePr>
        <p:xfrm>
          <a:off x="752354" y="2282370"/>
          <a:ext cx="5139159" cy="3278314"/>
        </p:xfrm>
        <a:graphic>
          <a:graphicData uri="http://schemas.openxmlformats.org/drawingml/2006/table">
            <a:tbl>
              <a:tblPr firstRow="1" firstCol="1" bandRow="1">
                <a:tableStyleId>{5C22544A-7EE6-4342-B048-85BDC9FD1C3A}</a:tableStyleId>
              </a:tblPr>
              <a:tblGrid>
                <a:gridCol w="1050921">
                  <a:extLst>
                    <a:ext uri="{9D8B030D-6E8A-4147-A177-3AD203B41FA5}">
                      <a16:colId xmlns:a16="http://schemas.microsoft.com/office/drawing/2014/main" val="973714584"/>
                    </a:ext>
                  </a:extLst>
                </a:gridCol>
                <a:gridCol w="1858468">
                  <a:extLst>
                    <a:ext uri="{9D8B030D-6E8A-4147-A177-3AD203B41FA5}">
                      <a16:colId xmlns:a16="http://schemas.microsoft.com/office/drawing/2014/main" val="1938815578"/>
                    </a:ext>
                  </a:extLst>
                </a:gridCol>
                <a:gridCol w="808960">
                  <a:extLst>
                    <a:ext uri="{9D8B030D-6E8A-4147-A177-3AD203B41FA5}">
                      <a16:colId xmlns:a16="http://schemas.microsoft.com/office/drawing/2014/main" val="3456804279"/>
                    </a:ext>
                  </a:extLst>
                </a:gridCol>
                <a:gridCol w="744052">
                  <a:extLst>
                    <a:ext uri="{9D8B030D-6E8A-4147-A177-3AD203B41FA5}">
                      <a16:colId xmlns:a16="http://schemas.microsoft.com/office/drawing/2014/main" val="2462898812"/>
                    </a:ext>
                  </a:extLst>
                </a:gridCol>
                <a:gridCol w="676758">
                  <a:extLst>
                    <a:ext uri="{9D8B030D-6E8A-4147-A177-3AD203B41FA5}">
                      <a16:colId xmlns:a16="http://schemas.microsoft.com/office/drawing/2014/main" val="3392994932"/>
                    </a:ext>
                  </a:extLst>
                </a:gridCol>
              </a:tblGrid>
              <a:tr h="331281">
                <a:tc>
                  <a:txBody>
                    <a:bodyPr/>
                    <a:lstStyle/>
                    <a:p>
                      <a:pPr>
                        <a:spcAft>
                          <a:spcPts val="1000"/>
                        </a:spcAft>
                      </a:pPr>
                      <a:r>
                        <a:rPr lang="fr-FR" sz="800">
                          <a:effectLst/>
                        </a:rPr>
                        <a:t>Nature des réunions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Personnels concernés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Lieux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dirty="0">
                          <a:effectLst/>
                        </a:rPr>
                        <a:t>Horaires</a:t>
                      </a:r>
                    </a:p>
                    <a:p>
                      <a:pPr>
                        <a:spcAft>
                          <a:spcPts val="1000"/>
                        </a:spcAft>
                      </a:pPr>
                      <a:r>
                        <a:rPr lang="fr-FR" sz="800" dirty="0">
                          <a:effectLst/>
                        </a:rPr>
                        <a:t>durée</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Fréquence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extLst>
                  <a:ext uri="{0D108BD9-81ED-4DB2-BD59-A6C34878D82A}">
                    <a16:rowId xmlns:a16="http://schemas.microsoft.com/office/drawing/2014/main" val="3179856888"/>
                  </a:ext>
                </a:extLst>
              </a:tr>
              <a:tr h="662561">
                <a:tc>
                  <a:txBody>
                    <a:bodyPr/>
                    <a:lstStyle/>
                    <a:p>
                      <a:pPr>
                        <a:spcAft>
                          <a:spcPts val="1000"/>
                        </a:spcAft>
                      </a:pPr>
                      <a:r>
                        <a:rPr lang="fr-FR" sz="800">
                          <a:effectLst/>
                        </a:rPr>
                        <a:t>Concertation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dirty="0">
                          <a:effectLst/>
                        </a:rPr>
                        <a:t>Cheffe de service, enseignante spécialisée, éducatrices, psychomotricienne, psychologue, orthophoniste</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Ecole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Lundi </a:t>
                      </a:r>
                    </a:p>
                    <a:p>
                      <a:pPr>
                        <a:spcAft>
                          <a:spcPts val="1000"/>
                        </a:spcAft>
                      </a:pPr>
                      <a:r>
                        <a:rPr lang="fr-FR" sz="800">
                          <a:effectLst/>
                        </a:rPr>
                        <a:t>16h30-18h</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1/sem</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extLst>
                  <a:ext uri="{0D108BD9-81ED-4DB2-BD59-A6C34878D82A}">
                    <a16:rowId xmlns:a16="http://schemas.microsoft.com/office/drawing/2014/main" val="1666565602"/>
                  </a:ext>
                </a:extLst>
              </a:tr>
              <a:tr h="503823">
                <a:tc>
                  <a:txBody>
                    <a:bodyPr/>
                    <a:lstStyle/>
                    <a:p>
                      <a:pPr>
                        <a:spcAft>
                          <a:spcPts val="1000"/>
                        </a:spcAft>
                      </a:pPr>
                      <a:r>
                        <a:rPr lang="fr-FR" sz="800">
                          <a:effectLst/>
                        </a:rPr>
                        <a:t>Régulation</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Cheffe de service, enseignante spécialisée</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Salle des maitres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Lundi </a:t>
                      </a:r>
                    </a:p>
                    <a:p>
                      <a:pPr>
                        <a:spcAft>
                          <a:spcPts val="1000"/>
                        </a:spcAft>
                      </a:pPr>
                      <a:r>
                        <a:rPr lang="fr-FR" sz="800">
                          <a:effectLst/>
                        </a:rPr>
                        <a:t>15h30-16h30</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1/sem</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extLst>
                  <a:ext uri="{0D108BD9-81ED-4DB2-BD59-A6C34878D82A}">
                    <a16:rowId xmlns:a16="http://schemas.microsoft.com/office/drawing/2014/main" val="3682189814"/>
                  </a:ext>
                </a:extLst>
              </a:tr>
              <a:tr h="633123">
                <a:tc>
                  <a:txBody>
                    <a:bodyPr/>
                    <a:lstStyle/>
                    <a:p>
                      <a:pPr>
                        <a:spcAft>
                          <a:spcPts val="1000"/>
                        </a:spcAft>
                      </a:pPr>
                      <a:r>
                        <a:rPr lang="fr-FR" sz="800">
                          <a:effectLst/>
                        </a:rPr>
                        <a:t>Retour des supervisions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Superviseuse, enseignante spécialisée, éventuellement toute l’équipe en fonction des disponibilités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Classe </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1/2h</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2/mois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extLst>
                  <a:ext uri="{0D108BD9-81ED-4DB2-BD59-A6C34878D82A}">
                    <a16:rowId xmlns:a16="http://schemas.microsoft.com/office/drawing/2014/main" val="3438299392"/>
                  </a:ext>
                </a:extLst>
              </a:tr>
              <a:tr h="1107967">
                <a:tc>
                  <a:txBody>
                    <a:bodyPr/>
                    <a:lstStyle/>
                    <a:p>
                      <a:pPr>
                        <a:spcAft>
                          <a:spcPts val="1000"/>
                        </a:spcAft>
                      </a:pPr>
                      <a:r>
                        <a:rPr lang="fr-FR" sz="800">
                          <a:effectLst/>
                        </a:rPr>
                        <a:t>ESS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Enseignante référente, enseignante spécialisée, cheffe de service, éducatrice référente, psychologue, psychomotricienne, orthophoniste, selon les disponibilités.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Salle des maitres</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a:effectLst/>
                        </a:rPr>
                        <a:t>1h</a:t>
                      </a:r>
                      <a:endParaRPr lang="fr-F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tc>
                  <a:txBody>
                    <a:bodyPr/>
                    <a:lstStyle/>
                    <a:p>
                      <a:pPr>
                        <a:spcAft>
                          <a:spcPts val="1000"/>
                        </a:spcAft>
                      </a:pPr>
                      <a:r>
                        <a:rPr lang="fr-FR" sz="800" dirty="0">
                          <a:effectLst/>
                        </a:rPr>
                        <a:t>1/an/élève</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60" marR="47660" marT="0" marB="0"/>
                </a:tc>
                <a:extLst>
                  <a:ext uri="{0D108BD9-81ED-4DB2-BD59-A6C34878D82A}">
                    <a16:rowId xmlns:a16="http://schemas.microsoft.com/office/drawing/2014/main" val="1135039665"/>
                  </a:ext>
                </a:extLst>
              </a:tr>
            </a:tbl>
          </a:graphicData>
        </a:graphic>
      </p:graphicFrame>
      <p:sp>
        <p:nvSpPr>
          <p:cNvPr id="7" name="ZoneTexte 6">
            <a:extLst>
              <a:ext uri="{FF2B5EF4-FFF2-40B4-BE49-F238E27FC236}">
                <a16:creationId xmlns:a16="http://schemas.microsoft.com/office/drawing/2014/main" id="{253EAEA4-33B4-7045-8B73-20FFB6950B2C}"/>
              </a:ext>
            </a:extLst>
          </p:cNvPr>
          <p:cNvSpPr txBox="1"/>
          <p:nvPr/>
        </p:nvSpPr>
        <p:spPr>
          <a:xfrm>
            <a:off x="6308202" y="1747777"/>
            <a:ext cx="5139159" cy="1846659"/>
          </a:xfrm>
          <a:prstGeom prst="rect">
            <a:avLst/>
          </a:prstGeom>
          <a:noFill/>
        </p:spPr>
        <p:txBody>
          <a:bodyPr wrap="square" rtlCol="0">
            <a:spAutoFit/>
          </a:bodyPr>
          <a:lstStyle/>
          <a:p>
            <a:endParaRPr lang="fr-FR" sz="1200" dirty="0">
              <a:latin typeface="Century Gothic" panose="020B0502020202020204" pitchFamily="34" charset="0"/>
            </a:endParaRPr>
          </a:p>
          <a:p>
            <a:r>
              <a:rPr lang="fr-FR" sz="1200" dirty="0">
                <a:latin typeface="Century Gothic" panose="020B0502020202020204" pitchFamily="34" charset="0"/>
              </a:rPr>
              <a:t>Avec l’équipe de l’école :</a:t>
            </a:r>
          </a:p>
          <a:p>
            <a:endParaRPr lang="fr-FR" dirty="0"/>
          </a:p>
          <a:p>
            <a:endParaRPr lang="fr-FR" dirty="0"/>
          </a:p>
          <a:p>
            <a:endParaRPr lang="fr-FR" dirty="0"/>
          </a:p>
          <a:p>
            <a:endParaRPr lang="fr-FR" dirty="0"/>
          </a:p>
          <a:p>
            <a:endParaRPr lang="fr-FR" dirty="0"/>
          </a:p>
        </p:txBody>
      </p:sp>
      <p:graphicFrame>
        <p:nvGraphicFramePr>
          <p:cNvPr id="8" name="Tableau 7">
            <a:extLst>
              <a:ext uri="{FF2B5EF4-FFF2-40B4-BE49-F238E27FC236}">
                <a16:creationId xmlns:a16="http://schemas.microsoft.com/office/drawing/2014/main" id="{F080D8BC-69E5-B640-8CCE-4E4E10B29C36}"/>
              </a:ext>
            </a:extLst>
          </p:cNvPr>
          <p:cNvGraphicFramePr>
            <a:graphicFrameLocks noGrp="1"/>
          </p:cNvGraphicFramePr>
          <p:nvPr>
            <p:extLst>
              <p:ext uri="{D42A27DB-BD31-4B8C-83A1-F6EECF244321}">
                <p14:modId xmlns:p14="http://schemas.microsoft.com/office/powerpoint/2010/main" val="3448124276"/>
              </p:ext>
            </p:extLst>
          </p:nvPr>
        </p:nvGraphicFramePr>
        <p:xfrm>
          <a:off x="6308202" y="2282370"/>
          <a:ext cx="5468422" cy="3040483"/>
        </p:xfrm>
        <a:graphic>
          <a:graphicData uri="http://schemas.openxmlformats.org/drawingml/2006/table">
            <a:tbl>
              <a:tblPr firstRow="1" firstCol="1" bandRow="1">
                <a:tableStyleId>{5C22544A-7EE6-4342-B048-85BDC9FD1C3A}</a:tableStyleId>
              </a:tblPr>
              <a:tblGrid>
                <a:gridCol w="1296008">
                  <a:extLst>
                    <a:ext uri="{9D8B030D-6E8A-4147-A177-3AD203B41FA5}">
                      <a16:colId xmlns:a16="http://schemas.microsoft.com/office/drawing/2014/main" val="3687703904"/>
                    </a:ext>
                  </a:extLst>
                </a:gridCol>
                <a:gridCol w="1799785">
                  <a:extLst>
                    <a:ext uri="{9D8B030D-6E8A-4147-A177-3AD203B41FA5}">
                      <a16:colId xmlns:a16="http://schemas.microsoft.com/office/drawing/2014/main" val="3744673672"/>
                    </a:ext>
                  </a:extLst>
                </a:gridCol>
                <a:gridCol w="791723">
                  <a:extLst>
                    <a:ext uri="{9D8B030D-6E8A-4147-A177-3AD203B41FA5}">
                      <a16:colId xmlns:a16="http://schemas.microsoft.com/office/drawing/2014/main" val="1728684127"/>
                    </a:ext>
                  </a:extLst>
                </a:gridCol>
                <a:gridCol w="860789">
                  <a:extLst>
                    <a:ext uri="{9D8B030D-6E8A-4147-A177-3AD203B41FA5}">
                      <a16:colId xmlns:a16="http://schemas.microsoft.com/office/drawing/2014/main" val="1435885246"/>
                    </a:ext>
                  </a:extLst>
                </a:gridCol>
                <a:gridCol w="720117">
                  <a:extLst>
                    <a:ext uri="{9D8B030D-6E8A-4147-A177-3AD203B41FA5}">
                      <a16:colId xmlns:a16="http://schemas.microsoft.com/office/drawing/2014/main" val="1303395039"/>
                    </a:ext>
                  </a:extLst>
                </a:gridCol>
              </a:tblGrid>
              <a:tr h="547029">
                <a:tc>
                  <a:txBody>
                    <a:bodyPr/>
                    <a:lstStyle/>
                    <a:p>
                      <a:pPr>
                        <a:spcAft>
                          <a:spcPts val="1000"/>
                        </a:spcAft>
                      </a:pPr>
                      <a:r>
                        <a:rPr lang="fr-FR" sz="1100">
                          <a:effectLst/>
                        </a:rPr>
                        <a:t>Nature des réunions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Personnels concernés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Lieux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Horaires</a:t>
                      </a:r>
                    </a:p>
                    <a:p>
                      <a:pPr>
                        <a:spcAft>
                          <a:spcPts val="1000"/>
                        </a:spcAft>
                      </a:pPr>
                      <a:r>
                        <a:rPr lang="fr-FR" sz="1100" dirty="0">
                          <a:effectLst/>
                        </a:rPr>
                        <a:t>durée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Fréquence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7772490"/>
                  </a:ext>
                </a:extLst>
              </a:tr>
              <a:tr h="547029">
                <a:tc>
                  <a:txBody>
                    <a:bodyPr/>
                    <a:lstStyle/>
                    <a:p>
                      <a:pPr>
                        <a:spcAft>
                          <a:spcPts val="1000"/>
                        </a:spcAft>
                      </a:pPr>
                      <a:r>
                        <a:rPr lang="fr-FR" sz="1100" dirty="0">
                          <a:effectLst/>
                        </a:rPr>
                        <a:t>Réunions autour des inclusions</a:t>
                      </a:r>
                    </a:p>
                    <a:p>
                      <a:pPr>
                        <a:spcAft>
                          <a:spcPts val="1000"/>
                        </a:spcAft>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Enseignante spécialisée, enseignantes des classes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Dans les classes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1/2h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1/sem</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0245875"/>
                  </a:ext>
                </a:extLst>
              </a:tr>
              <a:tr h="1027751">
                <a:tc>
                  <a:txBody>
                    <a:bodyPr/>
                    <a:lstStyle/>
                    <a:p>
                      <a:pPr>
                        <a:spcAft>
                          <a:spcPts val="1000"/>
                        </a:spcAft>
                      </a:pPr>
                      <a:r>
                        <a:rPr lang="fr-FR" sz="1100" dirty="0">
                          <a:effectLst/>
                        </a:rPr>
                        <a:t>Conseils des maitres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Tous les enseignants de l’école et la directrice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Salle des maitres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Jeudi</a:t>
                      </a:r>
                      <a:endParaRPr lang="fr-FR" sz="1200">
                        <a:effectLst/>
                      </a:endParaRPr>
                    </a:p>
                    <a:p>
                      <a:pPr>
                        <a:spcAft>
                          <a:spcPts val="1000"/>
                        </a:spcAft>
                      </a:pPr>
                      <a:r>
                        <a:rPr lang="fr-FR" sz="1100">
                          <a:effectLst/>
                        </a:rPr>
                        <a:t>12H15-13h15</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1/sem</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8572112"/>
                  </a:ext>
                </a:extLst>
              </a:tr>
              <a:tr h="820543">
                <a:tc>
                  <a:txBody>
                    <a:bodyPr/>
                    <a:lstStyle/>
                    <a:p>
                      <a:pPr>
                        <a:spcAft>
                          <a:spcPts val="1000"/>
                        </a:spcAft>
                      </a:pPr>
                      <a:r>
                        <a:rPr lang="fr-FR" sz="1100">
                          <a:effectLst/>
                        </a:rPr>
                        <a:t>Conseils d’école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Directrice de l’école, tous les enseignants, parents élus, représentant mairie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Salle de motricité</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2h</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1/</a:t>
                      </a:r>
                      <a:r>
                        <a:rPr lang="fr-FR" sz="1100" dirty="0" err="1">
                          <a:effectLst/>
                        </a:rPr>
                        <a:t>trim</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2813469"/>
                  </a:ext>
                </a:extLst>
              </a:tr>
            </a:tbl>
          </a:graphicData>
        </a:graphic>
      </p:graphicFrame>
    </p:spTree>
    <p:extLst>
      <p:ext uri="{BB962C8B-B14F-4D97-AF65-F5344CB8AC3E}">
        <p14:creationId xmlns:p14="http://schemas.microsoft.com/office/powerpoint/2010/main" val="194463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7B9D98-F7A2-2142-BA32-0AC3402DD478}"/>
              </a:ext>
            </a:extLst>
          </p:cNvPr>
          <p:cNvSpPr>
            <a:spLocks noGrp="1"/>
          </p:cNvSpPr>
          <p:nvPr>
            <p:ph type="title"/>
          </p:nvPr>
        </p:nvSpPr>
        <p:spPr/>
        <p:txBody>
          <a:bodyPr>
            <a:normAutofit/>
          </a:bodyPr>
          <a:lstStyle/>
          <a:p>
            <a:r>
              <a:rPr lang="fr-FR" sz="1400" b="1" u="sng" cap="none" dirty="0">
                <a:latin typeface="Century Gothic" panose="020B0502020202020204" pitchFamily="34" charset="0"/>
              </a:rPr>
              <a:t>6. La supervision – la formation</a:t>
            </a:r>
            <a:endParaRPr lang="fr-FR" sz="1400" cap="none" dirty="0">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8AA4CE0E-6BD6-EE42-8B84-02011D9B2AB6}"/>
              </a:ext>
            </a:extLst>
          </p:cNvPr>
          <p:cNvSpPr>
            <a:spLocks noGrp="1"/>
          </p:cNvSpPr>
          <p:nvPr>
            <p:ph idx="1"/>
          </p:nvPr>
        </p:nvSpPr>
        <p:spPr/>
        <p:txBody>
          <a:bodyPr>
            <a:normAutofit/>
          </a:bodyPr>
          <a:lstStyle/>
          <a:p>
            <a:pPr>
              <a:lnSpc>
                <a:spcPct val="150000"/>
              </a:lnSpc>
            </a:pPr>
            <a:r>
              <a:rPr lang="fr-FR" sz="1200" dirty="0">
                <a:latin typeface="Century Gothic" panose="020B0502020202020204" pitchFamily="34" charset="0"/>
              </a:rPr>
              <a:t>La supervision est assurée par l’organisme ABLE Julie </a:t>
            </a:r>
            <a:r>
              <a:rPr lang="fr-FR" sz="1200" dirty="0" err="1">
                <a:latin typeface="Century Gothic" panose="020B0502020202020204" pitchFamily="34" charset="0"/>
              </a:rPr>
              <a:t>Tuil</a:t>
            </a:r>
            <a:r>
              <a:rPr lang="fr-FR" sz="1200" dirty="0">
                <a:latin typeface="Century Gothic" panose="020B0502020202020204" pitchFamily="34" charset="0"/>
              </a:rPr>
              <a:t> à raison de deux demi-journées par mois.</a:t>
            </a:r>
          </a:p>
          <a:p>
            <a:pPr>
              <a:lnSpc>
                <a:spcPct val="150000"/>
              </a:lnSpc>
            </a:pPr>
            <a:r>
              <a:rPr lang="fr-FR" sz="1200" dirty="0">
                <a:latin typeface="Century Gothic" panose="020B0502020202020204" pitchFamily="34" charset="0"/>
              </a:rPr>
              <a:t>En amont de la visite, l’enseignante ou la psychologue lui fait remonter les besoins de l’équipe. La superviseuse reste une demi-heure de plus pour faire un retour à l’équipe entière lorsque cela est possible ou à l’enseignante et la psychologue. Un compte-rendu écrit avec éventuellement des outils (grilles de cotation, d’observation) sont envoyés par mail.</a:t>
            </a:r>
          </a:p>
          <a:p>
            <a:pPr>
              <a:lnSpc>
                <a:spcPct val="150000"/>
              </a:lnSpc>
            </a:pPr>
            <a:r>
              <a:rPr lang="fr-FR" sz="1200" dirty="0">
                <a:latin typeface="Century Gothic" panose="020B0502020202020204" pitchFamily="34" charset="0"/>
              </a:rPr>
              <a:t>Avant l’ouverture, l’équipe a pu bénéficier de cinq jours de formation, en compagnie des parents sur ABA, </a:t>
            </a:r>
            <a:r>
              <a:rPr lang="fr-FR" sz="1200" dirty="0" err="1">
                <a:latin typeface="Century Gothic" panose="020B0502020202020204" pitchFamily="34" charset="0"/>
              </a:rPr>
              <a:t>Teach</a:t>
            </a:r>
            <a:r>
              <a:rPr lang="fr-FR" sz="1200" dirty="0">
                <a:latin typeface="Century Gothic" panose="020B0502020202020204" pitchFamily="34" charset="0"/>
              </a:rPr>
              <a:t> et la communication. Cette formation était également proposée par ABLE Julie </a:t>
            </a:r>
            <a:r>
              <a:rPr lang="fr-FR" sz="1200" dirty="0" err="1">
                <a:latin typeface="Century Gothic" panose="020B0502020202020204" pitchFamily="34" charset="0"/>
              </a:rPr>
              <a:t>Tuil</a:t>
            </a:r>
            <a:r>
              <a:rPr lang="fr-FR" sz="1200" dirty="0">
                <a:latin typeface="Century Gothic" panose="020B0502020202020204" pitchFamily="34" charset="0"/>
              </a:rPr>
              <a:t>.</a:t>
            </a:r>
          </a:p>
          <a:p>
            <a:pPr>
              <a:lnSpc>
                <a:spcPct val="150000"/>
              </a:lnSpc>
            </a:pPr>
            <a:r>
              <a:rPr lang="fr-FR" sz="1200" dirty="0">
                <a:latin typeface="Century Gothic" panose="020B0502020202020204" pitchFamily="34" charset="0"/>
              </a:rPr>
              <a:t>Une deuxième session de formation est prévue pour 2021. Le contenu n’a pas encore été décidé.</a:t>
            </a:r>
          </a:p>
          <a:p>
            <a:endParaRPr lang="fr-FR" dirty="0"/>
          </a:p>
        </p:txBody>
      </p:sp>
    </p:spTree>
    <p:extLst>
      <p:ext uri="{BB962C8B-B14F-4D97-AF65-F5344CB8AC3E}">
        <p14:creationId xmlns:p14="http://schemas.microsoft.com/office/powerpoint/2010/main" val="280406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FB4B9-174A-6944-B0EA-B3F24325CF69}"/>
              </a:ext>
            </a:extLst>
          </p:cNvPr>
          <p:cNvSpPr>
            <a:spLocks noGrp="1"/>
          </p:cNvSpPr>
          <p:nvPr>
            <p:ph type="title"/>
          </p:nvPr>
        </p:nvSpPr>
        <p:spPr>
          <a:xfrm>
            <a:off x="1024128" y="585216"/>
            <a:ext cx="9720072" cy="850045"/>
          </a:xfrm>
        </p:spPr>
        <p:txBody>
          <a:bodyPr>
            <a:normAutofit/>
          </a:bodyPr>
          <a:lstStyle/>
          <a:p>
            <a:r>
              <a:rPr lang="fr-FR" sz="4400" dirty="0">
                <a:solidFill>
                  <a:schemeClr val="accent1">
                    <a:lumMod val="50000"/>
                  </a:schemeClr>
                </a:solidFill>
              </a:rPr>
              <a:t>TABLE DES MATIÈRES</a:t>
            </a:r>
          </a:p>
        </p:txBody>
      </p:sp>
      <p:sp>
        <p:nvSpPr>
          <p:cNvPr id="3" name="Espace réservé du texte 2">
            <a:extLst>
              <a:ext uri="{FF2B5EF4-FFF2-40B4-BE49-F238E27FC236}">
                <a16:creationId xmlns:a16="http://schemas.microsoft.com/office/drawing/2014/main" id="{9FC8793D-632E-1E40-815A-34CE881F9010}"/>
              </a:ext>
            </a:extLst>
          </p:cNvPr>
          <p:cNvSpPr>
            <a:spLocks noGrp="1"/>
          </p:cNvSpPr>
          <p:nvPr>
            <p:ph type="body" idx="1"/>
          </p:nvPr>
        </p:nvSpPr>
        <p:spPr>
          <a:xfrm>
            <a:off x="1024128" y="2179636"/>
            <a:ext cx="4754880" cy="505691"/>
          </a:xfrm>
        </p:spPr>
        <p:txBody>
          <a:bodyPr>
            <a:normAutofit/>
          </a:bodyPr>
          <a:lstStyle/>
          <a:p>
            <a:r>
              <a:rPr lang="fr-FR" sz="2000" b="1" i="1" dirty="0">
                <a:solidFill>
                  <a:schemeClr val="accent1">
                    <a:lumMod val="75000"/>
                  </a:schemeClr>
                </a:solidFill>
                <a:hlinkClick r:id="" action="ppaction://hlinkshowjump?jump=nextslide">
                  <a:extLst>
                    <a:ext uri="{A12FA001-AC4F-418D-AE19-62706E023703}">
                      <ahyp:hlinkClr xmlns:ahyp="http://schemas.microsoft.com/office/drawing/2018/hyperlinkcolor" val="tx"/>
                    </a:ext>
                  </a:extLst>
                </a:hlinkClick>
              </a:rPr>
              <a:t>LES ELEVES</a:t>
            </a:r>
            <a:endParaRPr lang="fr-FR" sz="2000" dirty="0">
              <a:solidFill>
                <a:schemeClr val="accent1">
                  <a:lumMod val="75000"/>
                </a:schemeClr>
              </a:solidFill>
            </a:endParaRPr>
          </a:p>
        </p:txBody>
      </p:sp>
      <p:sp>
        <p:nvSpPr>
          <p:cNvPr id="4" name="Espace réservé du contenu 3">
            <a:extLst>
              <a:ext uri="{FF2B5EF4-FFF2-40B4-BE49-F238E27FC236}">
                <a16:creationId xmlns:a16="http://schemas.microsoft.com/office/drawing/2014/main" id="{D7306DC3-6968-E047-8862-9DCD634DC3AD}"/>
              </a:ext>
            </a:extLst>
          </p:cNvPr>
          <p:cNvSpPr>
            <a:spLocks noGrp="1"/>
          </p:cNvSpPr>
          <p:nvPr>
            <p:ph sz="half" idx="2"/>
          </p:nvPr>
        </p:nvSpPr>
        <p:spPr>
          <a:xfrm>
            <a:off x="1024127" y="2967788"/>
            <a:ext cx="5422971" cy="3341572"/>
          </a:xfrm>
        </p:spPr>
        <p:txBody>
          <a:bodyPr numCol="2">
            <a:normAutofit fontScale="25000" lnSpcReduction="20000"/>
          </a:bodyPr>
          <a:lstStyle/>
          <a:p>
            <a:r>
              <a:rPr lang="fr-FR" sz="2400" i="1" dirty="0"/>
              <a:t> </a:t>
            </a:r>
            <a:r>
              <a:rPr lang="fr-FR" sz="8000" b="1" i="1" dirty="0">
                <a:solidFill>
                  <a:schemeClr val="accent1">
                    <a:lumMod val="75000"/>
                  </a:schemeClr>
                </a:solidFill>
                <a:hlinkClick r:id="rId2" action="ppaction://hlinksldjump">
                  <a:extLst>
                    <a:ext uri="{A12FA001-AC4F-418D-AE19-62706E023703}">
                      <ahyp:hlinkClr xmlns:ahyp="http://schemas.microsoft.com/office/drawing/2018/hyperlinkcolor" val="tx"/>
                    </a:ext>
                  </a:extLst>
                </a:hlinkClick>
              </a:rPr>
              <a:t>LES PARTENAIRES</a:t>
            </a:r>
            <a:endParaRPr lang="fr-FR" sz="8000" dirty="0">
              <a:solidFill>
                <a:schemeClr val="accent1">
                  <a:lumMod val="75000"/>
                </a:schemeClr>
              </a:solidFill>
            </a:endParaRPr>
          </a:p>
          <a:p>
            <a:pPr lvl="0">
              <a:lnSpc>
                <a:spcPct val="170000"/>
              </a:lnSpc>
              <a:spcBef>
                <a:spcPts val="0"/>
              </a:spcBef>
              <a:spcAft>
                <a:spcPts val="0"/>
              </a:spcAft>
            </a:pPr>
            <a:endParaRPr lang="fr-FR" sz="5600" i="1" dirty="0"/>
          </a:p>
          <a:p>
            <a:pPr lvl="0">
              <a:lnSpc>
                <a:spcPct val="170000"/>
              </a:lnSpc>
              <a:spcBef>
                <a:spcPts val="0"/>
              </a:spcBef>
              <a:spcAft>
                <a:spcPts val="0"/>
              </a:spcAft>
            </a:pPr>
            <a:r>
              <a:rPr lang="fr-FR" sz="6400" i="1" dirty="0">
                <a:solidFill>
                  <a:schemeClr val="accent1"/>
                </a:solidFill>
              </a:rPr>
              <a:t>1. </a:t>
            </a:r>
            <a:r>
              <a:rPr lang="fr-FR" sz="6400" i="1" dirty="0">
                <a:solidFill>
                  <a:schemeClr val="accent1"/>
                </a:solidFill>
                <a:hlinkClick r:id="rId2" action="ppaction://hlinksldjump">
                  <a:extLst>
                    <a:ext uri="{A12FA001-AC4F-418D-AE19-62706E023703}">
                      <ahyp:hlinkClr xmlns:ahyp="http://schemas.microsoft.com/office/drawing/2018/hyperlinkcolor" val="tx"/>
                    </a:ext>
                  </a:extLst>
                </a:hlinkClick>
              </a:rPr>
              <a:t>L’ESMS porteur du projet</a:t>
            </a:r>
            <a:endParaRPr lang="fr-FR" sz="6400" dirty="0">
              <a:solidFill>
                <a:schemeClr val="accent1"/>
              </a:solidFill>
            </a:endParaRPr>
          </a:p>
          <a:p>
            <a:pPr>
              <a:lnSpc>
                <a:spcPct val="170000"/>
              </a:lnSpc>
              <a:spcBef>
                <a:spcPts val="0"/>
              </a:spcBef>
              <a:spcAft>
                <a:spcPts val="0"/>
              </a:spcAft>
            </a:pPr>
            <a:r>
              <a:rPr lang="fr-FR" sz="5600" i="1" dirty="0">
                <a:solidFill>
                  <a:schemeClr val="accent1"/>
                </a:solidFill>
              </a:rPr>
              <a:t> </a:t>
            </a:r>
            <a:endParaRPr lang="fr-FR" sz="5600" dirty="0">
              <a:solidFill>
                <a:schemeClr val="accent1"/>
              </a:solidFill>
            </a:endParaRPr>
          </a:p>
          <a:p>
            <a:pPr lvl="0">
              <a:lnSpc>
                <a:spcPct val="170000"/>
              </a:lnSpc>
              <a:spcBef>
                <a:spcPts val="0"/>
              </a:spcBef>
              <a:spcAft>
                <a:spcPts val="0"/>
              </a:spcAft>
            </a:pPr>
            <a:r>
              <a:rPr lang="fr-FR" sz="6400" i="1" dirty="0">
                <a:solidFill>
                  <a:schemeClr val="accent1"/>
                </a:solidFill>
              </a:rPr>
              <a:t>2. </a:t>
            </a:r>
            <a:r>
              <a:rPr lang="fr-FR" sz="6400" i="1" dirty="0">
                <a:solidFill>
                  <a:schemeClr val="accent1"/>
                </a:solidFill>
                <a:hlinkClick r:id="rId3" action="ppaction://hlinksldjump">
                  <a:extLst>
                    <a:ext uri="{A12FA001-AC4F-418D-AE19-62706E023703}">
                      <ahyp:hlinkClr xmlns:ahyp="http://schemas.microsoft.com/office/drawing/2018/hyperlinkcolor" val="tx"/>
                    </a:ext>
                  </a:extLst>
                </a:hlinkClick>
              </a:rPr>
              <a:t>L’école</a:t>
            </a:r>
            <a:endParaRPr lang="fr-FR" sz="6400" dirty="0">
              <a:solidFill>
                <a:schemeClr val="accent1"/>
              </a:solidFill>
            </a:endParaRPr>
          </a:p>
          <a:p>
            <a:pPr lvl="1">
              <a:lnSpc>
                <a:spcPct val="170000"/>
              </a:lnSpc>
              <a:spcBef>
                <a:spcPts val="0"/>
              </a:spcBef>
              <a:spcAft>
                <a:spcPts val="0"/>
              </a:spcAft>
            </a:pPr>
            <a:r>
              <a:rPr lang="fr-FR" sz="5600" i="1" dirty="0">
                <a:solidFill>
                  <a:schemeClr val="accent1">
                    <a:lumMod val="60000"/>
                    <a:lumOff val="40000"/>
                  </a:schemeClr>
                </a:solidFill>
              </a:rPr>
              <a:t>Le directeur</a:t>
            </a:r>
            <a:endParaRPr lang="fr-FR" sz="5600" dirty="0">
              <a:solidFill>
                <a:schemeClr val="accent1">
                  <a:lumMod val="60000"/>
                  <a:lumOff val="40000"/>
                </a:schemeClr>
              </a:solidFill>
            </a:endParaRPr>
          </a:p>
          <a:p>
            <a:pPr lvl="1">
              <a:lnSpc>
                <a:spcPct val="170000"/>
              </a:lnSpc>
              <a:spcBef>
                <a:spcPts val="0"/>
              </a:spcBef>
              <a:spcAft>
                <a:spcPts val="0"/>
              </a:spcAft>
            </a:pPr>
            <a:r>
              <a:rPr lang="fr-FR" sz="5600" i="1" dirty="0">
                <a:solidFill>
                  <a:schemeClr val="accent1">
                    <a:lumMod val="60000"/>
                    <a:lumOff val="40000"/>
                  </a:schemeClr>
                </a:solidFill>
              </a:rPr>
              <a:t>L’équipe pédagogique</a:t>
            </a:r>
            <a:endParaRPr lang="fr-FR" sz="5600" dirty="0">
              <a:solidFill>
                <a:schemeClr val="accent1">
                  <a:lumMod val="60000"/>
                  <a:lumOff val="40000"/>
                </a:schemeClr>
              </a:solidFill>
            </a:endParaRPr>
          </a:p>
          <a:p>
            <a:pPr lvl="1">
              <a:lnSpc>
                <a:spcPct val="170000"/>
              </a:lnSpc>
              <a:spcBef>
                <a:spcPts val="0"/>
              </a:spcBef>
              <a:spcAft>
                <a:spcPts val="0"/>
              </a:spcAft>
            </a:pPr>
            <a:r>
              <a:rPr lang="fr-FR" sz="5600" i="1" dirty="0">
                <a:solidFill>
                  <a:schemeClr val="accent1">
                    <a:lumMod val="60000"/>
                    <a:lumOff val="40000"/>
                  </a:schemeClr>
                </a:solidFill>
              </a:rPr>
              <a:t>L’enseignant référent</a:t>
            </a:r>
            <a:endParaRPr lang="fr-FR" sz="5600" dirty="0">
              <a:solidFill>
                <a:schemeClr val="accent1">
                  <a:lumMod val="60000"/>
                  <a:lumOff val="40000"/>
                </a:schemeClr>
              </a:solidFill>
            </a:endParaRPr>
          </a:p>
          <a:p>
            <a:pPr>
              <a:lnSpc>
                <a:spcPct val="170000"/>
              </a:lnSpc>
              <a:spcBef>
                <a:spcPts val="0"/>
              </a:spcBef>
              <a:spcAft>
                <a:spcPts val="0"/>
              </a:spcAft>
            </a:pPr>
            <a:r>
              <a:rPr lang="fr-FR" sz="5600" i="1" dirty="0"/>
              <a:t> </a:t>
            </a:r>
          </a:p>
          <a:p>
            <a:pPr>
              <a:lnSpc>
                <a:spcPct val="170000"/>
              </a:lnSpc>
              <a:spcBef>
                <a:spcPts val="0"/>
              </a:spcBef>
              <a:spcAft>
                <a:spcPts val="0"/>
              </a:spcAft>
            </a:pPr>
            <a:endParaRPr lang="fr-FR" sz="5600" i="1" dirty="0"/>
          </a:p>
          <a:p>
            <a:pPr>
              <a:lnSpc>
                <a:spcPct val="170000"/>
              </a:lnSpc>
              <a:spcBef>
                <a:spcPts val="0"/>
              </a:spcBef>
              <a:spcAft>
                <a:spcPts val="0"/>
              </a:spcAft>
            </a:pPr>
            <a:endParaRPr lang="fr-FR" sz="5600" i="1" dirty="0"/>
          </a:p>
          <a:p>
            <a:pPr marL="0" indent="0">
              <a:lnSpc>
                <a:spcPct val="170000"/>
              </a:lnSpc>
              <a:spcBef>
                <a:spcPts val="0"/>
              </a:spcBef>
              <a:spcAft>
                <a:spcPts val="0"/>
              </a:spcAft>
              <a:buNone/>
            </a:pPr>
            <a:endParaRPr lang="fr-FR" sz="5600" dirty="0"/>
          </a:p>
          <a:p>
            <a:pPr lvl="0">
              <a:lnSpc>
                <a:spcPct val="170000"/>
              </a:lnSpc>
              <a:spcBef>
                <a:spcPts val="0"/>
              </a:spcBef>
              <a:spcAft>
                <a:spcPts val="0"/>
              </a:spcAft>
            </a:pPr>
            <a:r>
              <a:rPr lang="fr-FR" sz="6400" i="1" dirty="0">
                <a:solidFill>
                  <a:schemeClr val="accent1"/>
                </a:solidFill>
                <a:hlinkClick r:id="rId4" action="ppaction://hlinksldjump">
                  <a:extLst>
                    <a:ext uri="{A12FA001-AC4F-418D-AE19-62706E023703}">
                      <ahyp:hlinkClr xmlns:ahyp="http://schemas.microsoft.com/office/drawing/2018/hyperlinkcolor" val="tx"/>
                    </a:ext>
                  </a:extLst>
                </a:hlinkClick>
              </a:rPr>
              <a:t>3. L’équipe</a:t>
            </a:r>
            <a:endParaRPr lang="fr-FR" sz="6400" dirty="0">
              <a:solidFill>
                <a:schemeClr val="accent1"/>
              </a:solidFill>
            </a:endParaRPr>
          </a:p>
          <a:p>
            <a:pPr lvl="1">
              <a:lnSpc>
                <a:spcPct val="170000"/>
              </a:lnSpc>
              <a:spcBef>
                <a:spcPts val="0"/>
              </a:spcBef>
              <a:spcAft>
                <a:spcPts val="0"/>
              </a:spcAft>
            </a:pPr>
            <a:r>
              <a:rPr lang="fr-FR" sz="5600" i="1" dirty="0">
                <a:solidFill>
                  <a:schemeClr val="accent1">
                    <a:lumMod val="60000"/>
                    <a:lumOff val="40000"/>
                  </a:schemeClr>
                </a:solidFill>
                <a:hlinkClick r:id="rId5" action="ppaction://hlinksldjump">
                  <a:extLst>
                    <a:ext uri="{A12FA001-AC4F-418D-AE19-62706E023703}">
                      <ahyp:hlinkClr xmlns:ahyp="http://schemas.microsoft.com/office/drawing/2018/hyperlinkcolor" val="tx"/>
                    </a:ext>
                  </a:extLst>
                </a:hlinkClick>
              </a:rPr>
              <a:t>Le coordonnateur pédagogique</a:t>
            </a:r>
            <a:endParaRPr lang="fr-FR" sz="5600" dirty="0">
              <a:solidFill>
                <a:schemeClr val="accent1">
                  <a:lumMod val="60000"/>
                  <a:lumOff val="40000"/>
                </a:schemeClr>
              </a:solidFill>
            </a:endParaRPr>
          </a:p>
          <a:p>
            <a:pPr lvl="1">
              <a:lnSpc>
                <a:spcPct val="170000"/>
              </a:lnSpc>
              <a:spcBef>
                <a:spcPts val="0"/>
              </a:spcBef>
              <a:spcAft>
                <a:spcPts val="0"/>
              </a:spcAft>
            </a:pPr>
            <a:r>
              <a:rPr lang="fr-FR" sz="5600" i="1" dirty="0">
                <a:solidFill>
                  <a:schemeClr val="accent1">
                    <a:lumMod val="60000"/>
                    <a:lumOff val="40000"/>
                  </a:schemeClr>
                </a:solidFill>
                <a:hlinkClick r:id="rId6" action="ppaction://hlinksldjump">
                  <a:extLst>
                    <a:ext uri="{A12FA001-AC4F-418D-AE19-62706E023703}">
                      <ahyp:hlinkClr xmlns:ahyp="http://schemas.microsoft.com/office/drawing/2018/hyperlinkcolor" val="tx"/>
                    </a:ext>
                  </a:extLst>
                </a:hlinkClick>
              </a:rPr>
              <a:t>L’équipe éducative</a:t>
            </a:r>
            <a:endParaRPr lang="fr-FR" sz="5600" dirty="0">
              <a:solidFill>
                <a:schemeClr val="accent1">
                  <a:lumMod val="60000"/>
                  <a:lumOff val="40000"/>
                </a:schemeClr>
              </a:solidFill>
            </a:endParaRPr>
          </a:p>
          <a:p>
            <a:pPr lvl="1">
              <a:lnSpc>
                <a:spcPct val="170000"/>
              </a:lnSpc>
              <a:spcBef>
                <a:spcPts val="0"/>
              </a:spcBef>
              <a:spcAft>
                <a:spcPts val="0"/>
              </a:spcAft>
            </a:pPr>
            <a:r>
              <a:rPr lang="fr-FR" sz="5600" i="1" dirty="0">
                <a:solidFill>
                  <a:schemeClr val="accent1">
                    <a:lumMod val="60000"/>
                    <a:lumOff val="40000"/>
                  </a:schemeClr>
                </a:solidFill>
                <a:hlinkClick r:id="rId7" action="ppaction://hlinksldjump">
                  <a:extLst>
                    <a:ext uri="{A12FA001-AC4F-418D-AE19-62706E023703}">
                      <ahyp:hlinkClr xmlns:ahyp="http://schemas.microsoft.com/office/drawing/2018/hyperlinkcolor" val="tx"/>
                    </a:ext>
                  </a:extLst>
                </a:hlinkClick>
              </a:rPr>
              <a:t>Le personnel paramédical</a:t>
            </a:r>
            <a:endParaRPr lang="fr-FR" sz="5600" dirty="0"/>
          </a:p>
          <a:p>
            <a:pPr lvl="0">
              <a:lnSpc>
                <a:spcPct val="170000"/>
              </a:lnSpc>
              <a:spcBef>
                <a:spcPts val="0"/>
              </a:spcBef>
              <a:spcAft>
                <a:spcPts val="0"/>
              </a:spcAft>
            </a:pPr>
            <a:r>
              <a:rPr lang="fr-FR" sz="6400" i="1" dirty="0">
                <a:solidFill>
                  <a:schemeClr val="accent1"/>
                </a:solidFill>
              </a:rPr>
              <a:t>4. </a:t>
            </a:r>
            <a:r>
              <a:rPr lang="fr-FR" sz="6400" i="1" dirty="0">
                <a:solidFill>
                  <a:schemeClr val="accent1"/>
                </a:solidFill>
                <a:hlinkClick r:id="rId8" action="ppaction://hlinksldjump">
                  <a:extLst>
                    <a:ext uri="{A12FA001-AC4F-418D-AE19-62706E023703}">
                      <ahyp:hlinkClr xmlns:ahyp="http://schemas.microsoft.com/office/drawing/2018/hyperlinkcolor" val="tx"/>
                    </a:ext>
                  </a:extLst>
                </a:hlinkClick>
              </a:rPr>
              <a:t>Les parents</a:t>
            </a:r>
            <a:endParaRPr lang="fr-FR" sz="6400" i="1" dirty="0">
              <a:solidFill>
                <a:schemeClr val="accent1"/>
              </a:solidFill>
            </a:endParaRPr>
          </a:p>
          <a:p>
            <a:pPr lvl="0">
              <a:lnSpc>
                <a:spcPct val="170000"/>
              </a:lnSpc>
              <a:spcBef>
                <a:spcPts val="0"/>
              </a:spcBef>
              <a:spcAft>
                <a:spcPts val="0"/>
              </a:spcAft>
            </a:pPr>
            <a:r>
              <a:rPr lang="fr-FR" sz="6400" i="1" dirty="0">
                <a:solidFill>
                  <a:schemeClr val="accent1"/>
                </a:solidFill>
              </a:rPr>
              <a:t>5. </a:t>
            </a:r>
            <a:r>
              <a:rPr lang="fr-FR" sz="6400" i="1" dirty="0">
                <a:solidFill>
                  <a:schemeClr val="accent1"/>
                </a:solidFill>
                <a:hlinkClick r:id="rId9" action="ppaction://hlinksldjump">
                  <a:extLst>
                    <a:ext uri="{A12FA001-AC4F-418D-AE19-62706E023703}">
                      <ahyp:hlinkClr xmlns:ahyp="http://schemas.microsoft.com/office/drawing/2018/hyperlinkcolor" val="tx"/>
                    </a:ext>
                  </a:extLst>
                </a:hlinkClick>
              </a:rPr>
              <a:t>La circonscription</a:t>
            </a:r>
            <a:endParaRPr lang="fr-FR" sz="6400" dirty="0">
              <a:solidFill>
                <a:schemeClr val="accent1"/>
              </a:solidFill>
            </a:endParaRPr>
          </a:p>
          <a:p>
            <a:endParaRPr lang="fr-FR" dirty="0"/>
          </a:p>
        </p:txBody>
      </p:sp>
      <p:sp>
        <p:nvSpPr>
          <p:cNvPr id="5" name="Espace réservé du texte 4">
            <a:extLst>
              <a:ext uri="{FF2B5EF4-FFF2-40B4-BE49-F238E27FC236}">
                <a16:creationId xmlns:a16="http://schemas.microsoft.com/office/drawing/2014/main" id="{01FEC8EB-E19A-044D-817B-620E3D6B834A}"/>
              </a:ext>
            </a:extLst>
          </p:cNvPr>
          <p:cNvSpPr>
            <a:spLocks noGrp="1"/>
          </p:cNvSpPr>
          <p:nvPr>
            <p:ph type="body" sz="quarter" idx="3"/>
          </p:nvPr>
        </p:nvSpPr>
        <p:spPr>
          <a:xfrm>
            <a:off x="8160152" y="2179636"/>
            <a:ext cx="2585615" cy="598288"/>
          </a:xfrm>
        </p:spPr>
        <p:txBody>
          <a:bodyPr>
            <a:normAutofit/>
          </a:bodyPr>
          <a:lstStyle/>
          <a:p>
            <a:r>
              <a:rPr lang="fr-FR" sz="2000" b="1" i="1" dirty="0">
                <a:solidFill>
                  <a:schemeClr val="accent1">
                    <a:lumMod val="75000"/>
                  </a:schemeClr>
                </a:solidFill>
                <a:hlinkClick r:id="rId10" action="ppaction://hlinksldjump">
                  <a:extLst>
                    <a:ext uri="{A12FA001-AC4F-418D-AE19-62706E023703}">
                      <ahyp:hlinkClr xmlns:ahyp="http://schemas.microsoft.com/office/drawing/2018/hyperlinkcolor" val="tx"/>
                    </a:ext>
                  </a:extLst>
                </a:hlinkClick>
              </a:rPr>
              <a:t>LES LOCAUX</a:t>
            </a:r>
            <a:endParaRPr lang="fr-FR" sz="2000" dirty="0">
              <a:solidFill>
                <a:schemeClr val="accent1">
                  <a:lumMod val="75000"/>
                </a:schemeClr>
              </a:solidFill>
            </a:endParaRPr>
          </a:p>
        </p:txBody>
      </p:sp>
      <p:sp>
        <p:nvSpPr>
          <p:cNvPr id="6" name="Espace réservé du contenu 5">
            <a:extLst>
              <a:ext uri="{FF2B5EF4-FFF2-40B4-BE49-F238E27FC236}">
                <a16:creationId xmlns:a16="http://schemas.microsoft.com/office/drawing/2014/main" id="{9D153518-1105-294D-AFB4-4ADAF1843DC7}"/>
              </a:ext>
            </a:extLst>
          </p:cNvPr>
          <p:cNvSpPr>
            <a:spLocks noGrp="1"/>
          </p:cNvSpPr>
          <p:nvPr>
            <p:ph sz="quarter" idx="4"/>
          </p:nvPr>
        </p:nvSpPr>
        <p:spPr>
          <a:xfrm>
            <a:off x="8160152" y="2967788"/>
            <a:ext cx="3414532" cy="3341572"/>
          </a:xfrm>
        </p:spPr>
        <p:txBody>
          <a:bodyPr numCol="1">
            <a:normAutofit fontScale="25000" lnSpcReduction="20000"/>
          </a:bodyPr>
          <a:lstStyle/>
          <a:p>
            <a:r>
              <a:rPr lang="fr-FR" sz="8000" b="1" i="1" dirty="0">
                <a:solidFill>
                  <a:schemeClr val="accent1">
                    <a:lumMod val="75000"/>
                  </a:schemeClr>
                </a:solidFill>
                <a:hlinkClick r:id="rId11" action="ppaction://hlinksldjump">
                  <a:extLst>
                    <a:ext uri="{A12FA001-AC4F-418D-AE19-62706E023703}">
                      <ahyp:hlinkClr xmlns:ahyp="http://schemas.microsoft.com/office/drawing/2018/hyperlinkcolor" val="tx"/>
                    </a:ext>
                  </a:extLst>
                </a:hlinkClick>
              </a:rPr>
              <a:t>LE FONCTIONNEMENT DE L’UE</a:t>
            </a:r>
            <a:endParaRPr lang="fr-FR" sz="8000" dirty="0">
              <a:solidFill>
                <a:schemeClr val="accent1">
                  <a:lumMod val="75000"/>
                </a:schemeClr>
              </a:solidFill>
            </a:endParaRPr>
          </a:p>
          <a:p>
            <a:pPr algn="r"/>
            <a:r>
              <a:rPr lang="fr-FR" i="1" dirty="0"/>
              <a:t> </a:t>
            </a:r>
            <a:endParaRPr lang="fr-FR" dirty="0"/>
          </a:p>
          <a:p>
            <a:pPr lvl="0"/>
            <a:r>
              <a:rPr lang="fr-FR" sz="6400" i="1" dirty="0">
                <a:solidFill>
                  <a:schemeClr val="accent1"/>
                </a:solidFill>
                <a:hlinkClick r:id="rId11" action="ppaction://hlinksldjump">
                  <a:extLst>
                    <a:ext uri="{A12FA001-AC4F-418D-AE19-62706E023703}">
                      <ahyp:hlinkClr xmlns:ahyp="http://schemas.microsoft.com/office/drawing/2018/hyperlinkcolor" val="tx"/>
                    </a:ext>
                  </a:extLst>
                </a:hlinkClick>
              </a:rPr>
              <a:t>1. Les horaires </a:t>
            </a:r>
            <a:r>
              <a:rPr lang="fr-FR" sz="6400" dirty="0">
                <a:solidFill>
                  <a:schemeClr val="accent1"/>
                </a:solidFill>
                <a:hlinkClick r:id="rId11" action="ppaction://hlinksldjump">
                  <a:extLst>
                    <a:ext uri="{A12FA001-AC4F-418D-AE19-62706E023703}">
                      <ahyp:hlinkClr xmlns:ahyp="http://schemas.microsoft.com/office/drawing/2018/hyperlinkcolor" val="tx"/>
                    </a:ext>
                  </a:extLst>
                </a:hlinkClick>
              </a:rPr>
              <a:t>- </a:t>
            </a:r>
            <a:r>
              <a:rPr lang="fr-FR" sz="6400" i="1" dirty="0">
                <a:solidFill>
                  <a:schemeClr val="accent1"/>
                </a:solidFill>
                <a:hlinkClick r:id="rId11" action="ppaction://hlinksldjump">
                  <a:extLst>
                    <a:ext uri="{A12FA001-AC4F-418D-AE19-62706E023703}">
                      <ahyp:hlinkClr xmlns:ahyp="http://schemas.microsoft.com/office/drawing/2018/hyperlinkcolor" val="tx"/>
                    </a:ext>
                  </a:extLst>
                </a:hlinkClick>
              </a:rPr>
              <a:t>L’emploi du temps</a:t>
            </a:r>
            <a:endParaRPr lang="fr-FR" sz="6400" dirty="0">
              <a:solidFill>
                <a:schemeClr val="accent1"/>
              </a:solidFill>
            </a:endParaRPr>
          </a:p>
          <a:p>
            <a:pPr lvl="0"/>
            <a:r>
              <a:rPr lang="fr-FR" sz="6400" i="1" dirty="0">
                <a:solidFill>
                  <a:schemeClr val="accent1"/>
                </a:solidFill>
                <a:hlinkClick r:id="rId12" action="ppaction://hlinksldjump">
                  <a:extLst>
                    <a:ext uri="{A12FA001-AC4F-418D-AE19-62706E023703}">
                      <ahyp:hlinkClr xmlns:ahyp="http://schemas.microsoft.com/office/drawing/2018/hyperlinkcolor" val="tx"/>
                    </a:ext>
                  </a:extLst>
                </a:hlinkClick>
              </a:rPr>
              <a:t>2. Les évaluations</a:t>
            </a:r>
            <a:endParaRPr lang="fr-FR" sz="6400" dirty="0">
              <a:solidFill>
                <a:schemeClr val="accent1"/>
              </a:solidFill>
            </a:endParaRPr>
          </a:p>
          <a:p>
            <a:pPr lvl="0"/>
            <a:r>
              <a:rPr lang="fr-FR" sz="6400" i="1" dirty="0">
                <a:solidFill>
                  <a:schemeClr val="accent1"/>
                </a:solidFill>
                <a:hlinkClick r:id="rId13" action="ppaction://hlinksldjump">
                  <a:extLst>
                    <a:ext uri="{A12FA001-AC4F-418D-AE19-62706E023703}">
                      <ahyp:hlinkClr xmlns:ahyp="http://schemas.microsoft.com/office/drawing/2018/hyperlinkcolor" val="tx"/>
                    </a:ext>
                  </a:extLst>
                </a:hlinkClick>
              </a:rPr>
              <a:t>3. Les objectifs</a:t>
            </a:r>
            <a:r>
              <a:rPr lang="fr-FR" sz="6400" dirty="0">
                <a:solidFill>
                  <a:schemeClr val="accent1"/>
                </a:solidFill>
                <a:hlinkClick r:id="rId13" action="ppaction://hlinksldjump">
                  <a:extLst>
                    <a:ext uri="{A12FA001-AC4F-418D-AE19-62706E023703}">
                      <ahyp:hlinkClr xmlns:ahyp="http://schemas.microsoft.com/office/drawing/2018/hyperlinkcolor" val="tx"/>
                    </a:ext>
                  </a:extLst>
                </a:hlinkClick>
              </a:rPr>
              <a:t> - </a:t>
            </a:r>
            <a:r>
              <a:rPr lang="fr-FR" sz="6400" i="1" dirty="0">
                <a:solidFill>
                  <a:schemeClr val="accent1"/>
                </a:solidFill>
                <a:hlinkClick r:id="rId13" action="ppaction://hlinksldjump">
                  <a:extLst>
                    <a:ext uri="{A12FA001-AC4F-418D-AE19-62706E023703}">
                      <ahyp:hlinkClr xmlns:ahyp="http://schemas.microsoft.com/office/drawing/2018/hyperlinkcolor" val="tx"/>
                    </a:ext>
                  </a:extLst>
                </a:hlinkClick>
              </a:rPr>
              <a:t>Les projets individuels</a:t>
            </a:r>
            <a:endParaRPr lang="fr-FR" sz="6400" dirty="0">
              <a:solidFill>
                <a:schemeClr val="accent1"/>
              </a:solidFill>
            </a:endParaRPr>
          </a:p>
          <a:p>
            <a:r>
              <a:rPr lang="fr-FR" sz="6400" i="1" dirty="0">
                <a:solidFill>
                  <a:schemeClr val="accent1"/>
                </a:solidFill>
                <a:hlinkClick r:id="rId14" action="ppaction://hlinksldjump">
                  <a:extLst>
                    <a:ext uri="{A12FA001-AC4F-418D-AE19-62706E023703}">
                      <ahyp:hlinkClr xmlns:ahyp="http://schemas.microsoft.com/office/drawing/2018/hyperlinkcolor" val="tx"/>
                    </a:ext>
                  </a:extLst>
                </a:hlinkClick>
              </a:rPr>
              <a:t>4. Les inclusions</a:t>
            </a:r>
            <a:endParaRPr lang="fr-FR" sz="6400" i="1" dirty="0">
              <a:solidFill>
                <a:schemeClr val="accent1"/>
              </a:solidFill>
            </a:endParaRPr>
          </a:p>
          <a:p>
            <a:r>
              <a:rPr lang="fr-FR" sz="6400" i="1" dirty="0">
                <a:solidFill>
                  <a:schemeClr val="accent1"/>
                </a:solidFill>
                <a:hlinkClick r:id="rId15" action="ppaction://hlinksldjump">
                  <a:extLst>
                    <a:ext uri="{A12FA001-AC4F-418D-AE19-62706E023703}">
                      <ahyp:hlinkClr xmlns:ahyp="http://schemas.microsoft.com/office/drawing/2018/hyperlinkcolor" val="tx"/>
                    </a:ext>
                  </a:extLst>
                </a:hlinkClick>
              </a:rPr>
              <a:t>5. Les réunions</a:t>
            </a:r>
            <a:endParaRPr lang="fr-FR" sz="6400" dirty="0">
              <a:solidFill>
                <a:schemeClr val="accent1"/>
              </a:solidFill>
            </a:endParaRPr>
          </a:p>
          <a:p>
            <a:pPr lvl="0"/>
            <a:r>
              <a:rPr lang="fr-FR" sz="6400" i="1" dirty="0">
                <a:solidFill>
                  <a:schemeClr val="accent1"/>
                </a:solidFill>
                <a:hlinkClick r:id="rId16" action="ppaction://hlinksldjump">
                  <a:extLst>
                    <a:ext uri="{A12FA001-AC4F-418D-AE19-62706E023703}">
                      <ahyp:hlinkClr xmlns:ahyp="http://schemas.microsoft.com/office/drawing/2018/hyperlinkcolor" val="tx"/>
                    </a:ext>
                  </a:extLst>
                </a:hlinkClick>
              </a:rPr>
              <a:t>6. La supervision</a:t>
            </a:r>
            <a:endParaRPr lang="fr-FR" sz="6400" dirty="0">
              <a:solidFill>
                <a:schemeClr val="accent1"/>
              </a:solidFill>
            </a:endParaRPr>
          </a:p>
          <a:p>
            <a:endParaRPr lang="fr-FR" dirty="0"/>
          </a:p>
        </p:txBody>
      </p:sp>
    </p:spTree>
    <p:extLst>
      <p:ext uri="{BB962C8B-B14F-4D97-AF65-F5344CB8AC3E}">
        <p14:creationId xmlns:p14="http://schemas.microsoft.com/office/powerpoint/2010/main" val="400733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9BA915-CC37-ED48-8BAD-9811086A8B71}"/>
              </a:ext>
            </a:extLst>
          </p:cNvPr>
          <p:cNvSpPr>
            <a:spLocks noGrp="1"/>
          </p:cNvSpPr>
          <p:nvPr>
            <p:ph type="title"/>
          </p:nvPr>
        </p:nvSpPr>
        <p:spPr/>
        <p:txBody>
          <a:bodyPr/>
          <a:lstStyle/>
          <a:p>
            <a:r>
              <a:rPr lang="fr-FR" b="1" u="sng" dirty="0">
                <a:solidFill>
                  <a:schemeClr val="accent1">
                    <a:lumMod val="75000"/>
                  </a:schemeClr>
                </a:solidFill>
              </a:rPr>
              <a:t> LES ÉLÈVES</a:t>
            </a:r>
            <a:endParaRPr lang="fr-FR" dirty="0">
              <a:solidFill>
                <a:schemeClr val="accent1">
                  <a:lumMod val="75000"/>
                </a:schemeClr>
              </a:solidFill>
            </a:endParaRPr>
          </a:p>
        </p:txBody>
      </p:sp>
      <p:sp>
        <p:nvSpPr>
          <p:cNvPr id="3" name="Espace réservé du contenu 2">
            <a:extLst>
              <a:ext uri="{FF2B5EF4-FFF2-40B4-BE49-F238E27FC236}">
                <a16:creationId xmlns:a16="http://schemas.microsoft.com/office/drawing/2014/main" id="{B69A67B7-F4E7-0045-93F6-4DC8B32DBEFF}"/>
              </a:ext>
            </a:extLst>
          </p:cNvPr>
          <p:cNvSpPr>
            <a:spLocks noGrp="1"/>
          </p:cNvSpPr>
          <p:nvPr>
            <p:ph idx="1"/>
          </p:nvPr>
        </p:nvSpPr>
        <p:spPr>
          <a:xfrm>
            <a:off x="1024128" y="2286000"/>
            <a:ext cx="9720073" cy="1382110"/>
          </a:xfrm>
        </p:spPr>
        <p:txBody>
          <a:bodyPr/>
          <a:lstStyle/>
          <a:p>
            <a:r>
              <a:rPr lang="fr-FR" sz="1200" dirty="0">
                <a:latin typeface="Century Gothic" panose="020B0502020202020204" pitchFamily="34" charset="0"/>
              </a:rPr>
              <a:t>Les enfants admis bénéficient d’une notification accordée sur décision de la CDAPH. Ils ont tous reçu un diagnostic précoce de trouble du spectre de l’autisme.</a:t>
            </a:r>
          </a:p>
          <a:p>
            <a:r>
              <a:rPr lang="fr-FR" sz="1200" dirty="0">
                <a:latin typeface="Century Gothic" panose="020B0502020202020204" pitchFamily="34" charset="0"/>
              </a:rPr>
              <a:t>Une cohorte a été constituée à l’ouverture de l’unité qui restera scolarisée trois ans. Un est de 2015, les six autres sont de 2016. Les sept enfants accueillis sont des garçons n’ayant pas acquis de système de communication.</a:t>
            </a:r>
          </a:p>
          <a:p>
            <a:r>
              <a:rPr lang="fr-FR" sz="1200" dirty="0">
                <a:latin typeface="Century Gothic" panose="020B0502020202020204" pitchFamily="34" charset="0"/>
              </a:rPr>
              <a:t>En principe, ils devraient tous bénéficier de trois années de scolarisation au sein de l’UEM de Sartrouville.</a:t>
            </a:r>
          </a:p>
          <a:p>
            <a:endParaRPr lang="fr-FR" dirty="0"/>
          </a:p>
        </p:txBody>
      </p:sp>
      <p:sp>
        <p:nvSpPr>
          <p:cNvPr id="8" name="ZoneTexte 7">
            <a:extLst>
              <a:ext uri="{FF2B5EF4-FFF2-40B4-BE49-F238E27FC236}">
                <a16:creationId xmlns:a16="http://schemas.microsoft.com/office/drawing/2014/main" id="{FC28371A-F331-E146-8DAA-B76F9243D76A}"/>
              </a:ext>
            </a:extLst>
          </p:cNvPr>
          <p:cNvSpPr txBox="1"/>
          <p:nvPr/>
        </p:nvSpPr>
        <p:spPr>
          <a:xfrm>
            <a:off x="1562582" y="4618299"/>
            <a:ext cx="8750461" cy="369332"/>
          </a:xfrm>
          <a:prstGeom prst="rect">
            <a:avLst/>
          </a:prstGeom>
          <a:noFill/>
        </p:spPr>
        <p:txBody>
          <a:bodyPr wrap="square" rtlCol="0">
            <a:spAutoFit/>
          </a:bodyPr>
          <a:lstStyle/>
          <a:p>
            <a:r>
              <a:rPr lang="fr-FR" dirty="0"/>
              <a:t> </a:t>
            </a:r>
          </a:p>
        </p:txBody>
      </p:sp>
      <p:graphicFrame>
        <p:nvGraphicFramePr>
          <p:cNvPr id="9" name="Tableau 8">
            <a:extLst>
              <a:ext uri="{FF2B5EF4-FFF2-40B4-BE49-F238E27FC236}">
                <a16:creationId xmlns:a16="http://schemas.microsoft.com/office/drawing/2014/main" id="{8B0C97A4-AD52-FC45-A7A6-738CE59E24DB}"/>
              </a:ext>
            </a:extLst>
          </p:cNvPr>
          <p:cNvGraphicFramePr>
            <a:graphicFrameLocks noGrp="1"/>
          </p:cNvGraphicFramePr>
          <p:nvPr>
            <p:extLst>
              <p:ext uri="{D42A27DB-BD31-4B8C-83A1-F6EECF244321}">
                <p14:modId xmlns:p14="http://schemas.microsoft.com/office/powerpoint/2010/main" val="2950193114"/>
              </p:ext>
            </p:extLst>
          </p:nvPr>
        </p:nvGraphicFramePr>
        <p:xfrm>
          <a:off x="2364828" y="3668110"/>
          <a:ext cx="7630510" cy="2627588"/>
        </p:xfrm>
        <a:graphic>
          <a:graphicData uri="http://schemas.openxmlformats.org/drawingml/2006/table">
            <a:tbl>
              <a:tblPr firstRow="1" firstCol="1" bandRow="1">
                <a:tableStyleId>{5C22544A-7EE6-4342-B048-85BDC9FD1C3A}</a:tableStyleId>
              </a:tblPr>
              <a:tblGrid>
                <a:gridCol w="1429036">
                  <a:extLst>
                    <a:ext uri="{9D8B030D-6E8A-4147-A177-3AD203B41FA5}">
                      <a16:colId xmlns:a16="http://schemas.microsoft.com/office/drawing/2014/main" val="2827696679"/>
                    </a:ext>
                  </a:extLst>
                </a:gridCol>
                <a:gridCol w="1194795">
                  <a:extLst>
                    <a:ext uri="{9D8B030D-6E8A-4147-A177-3AD203B41FA5}">
                      <a16:colId xmlns:a16="http://schemas.microsoft.com/office/drawing/2014/main" val="1011657991"/>
                    </a:ext>
                  </a:extLst>
                </a:gridCol>
                <a:gridCol w="1791350">
                  <a:extLst>
                    <a:ext uri="{9D8B030D-6E8A-4147-A177-3AD203B41FA5}">
                      <a16:colId xmlns:a16="http://schemas.microsoft.com/office/drawing/2014/main" val="3902725760"/>
                    </a:ext>
                  </a:extLst>
                </a:gridCol>
                <a:gridCol w="1552897">
                  <a:extLst>
                    <a:ext uri="{9D8B030D-6E8A-4147-A177-3AD203B41FA5}">
                      <a16:colId xmlns:a16="http://schemas.microsoft.com/office/drawing/2014/main" val="351179061"/>
                    </a:ext>
                  </a:extLst>
                </a:gridCol>
                <a:gridCol w="1662432">
                  <a:extLst>
                    <a:ext uri="{9D8B030D-6E8A-4147-A177-3AD203B41FA5}">
                      <a16:colId xmlns:a16="http://schemas.microsoft.com/office/drawing/2014/main" val="281228959"/>
                    </a:ext>
                  </a:extLst>
                </a:gridCol>
              </a:tblGrid>
              <a:tr h="427882">
                <a:tc>
                  <a:txBody>
                    <a:bodyPr/>
                    <a:lstStyle/>
                    <a:p>
                      <a:pPr>
                        <a:spcAft>
                          <a:spcPts val="1000"/>
                        </a:spcAft>
                      </a:pPr>
                      <a:r>
                        <a:rPr lang="fr-FR" sz="1200" dirty="0">
                          <a:effectLst/>
                        </a:rPr>
                        <a:t>Nom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200" dirty="0">
                          <a:effectLst/>
                        </a:rPr>
                        <a:t>Prénom</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200" dirty="0">
                          <a:effectLst/>
                        </a:rPr>
                        <a:t>Date de naissance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200" dirty="0">
                          <a:effectLst/>
                        </a:rPr>
                        <a:t>Référent PPA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200" dirty="0">
                          <a:effectLst/>
                        </a:rPr>
                        <a:t>Ville de résidence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273965"/>
                  </a:ext>
                </a:extLst>
              </a:tr>
              <a:tr h="338416">
                <a:tc>
                  <a:txBody>
                    <a:bodyPr/>
                    <a:lstStyle/>
                    <a:p>
                      <a:pPr>
                        <a:spcAft>
                          <a:spcPts val="1000"/>
                        </a:spcAft>
                      </a:pPr>
                      <a:r>
                        <a:rPr lang="fr-FR" sz="1200">
                          <a:effectLst/>
                        </a:rPr>
                        <a:t>AÏSSAMI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200">
                          <a:effectLst/>
                        </a:rPr>
                        <a:t>Rayan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fr-FR" sz="1100">
                          <a:effectLst/>
                        </a:rPr>
                        <a:t>03/12/2016</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Clara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Sartrouville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7992641"/>
                  </a:ext>
                </a:extLst>
              </a:tr>
              <a:tr h="310215">
                <a:tc>
                  <a:txBody>
                    <a:bodyPr/>
                    <a:lstStyle/>
                    <a:p>
                      <a:pPr>
                        <a:spcAft>
                          <a:spcPts val="1000"/>
                        </a:spcAft>
                      </a:pPr>
                      <a:r>
                        <a:rPr lang="fr-FR" sz="1100">
                          <a:effectLst/>
                        </a:rPr>
                        <a:t>ANTONIOTTI</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err="1">
                          <a:effectLst/>
                        </a:rPr>
                        <a:t>Lisandro</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fr-FR" sz="1100">
                          <a:effectLst/>
                        </a:rPr>
                        <a:t>11/12/2015</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Elodie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Maisons-Laffite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2366249"/>
                  </a:ext>
                </a:extLst>
              </a:tr>
              <a:tr h="310215">
                <a:tc>
                  <a:txBody>
                    <a:bodyPr/>
                    <a:lstStyle/>
                    <a:p>
                      <a:pPr>
                        <a:spcAft>
                          <a:spcPts val="1000"/>
                        </a:spcAft>
                      </a:pPr>
                      <a:r>
                        <a:rPr lang="fr-FR" sz="1100">
                          <a:effectLst/>
                        </a:rPr>
                        <a:t>CHAMPION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Valentin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fr-FR" sz="1100">
                          <a:effectLst/>
                        </a:rPr>
                        <a:t>30/06/2016</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Catherine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Chatou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5879052"/>
                  </a:ext>
                </a:extLst>
              </a:tr>
              <a:tr h="310215">
                <a:tc>
                  <a:txBody>
                    <a:bodyPr/>
                    <a:lstStyle/>
                    <a:p>
                      <a:pPr>
                        <a:spcAft>
                          <a:spcPts val="1000"/>
                        </a:spcAft>
                      </a:pPr>
                      <a:r>
                        <a:rPr lang="fr-FR" sz="1100" dirty="0">
                          <a:effectLst/>
                        </a:rPr>
                        <a:t>DOUCHET</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Arthur</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fr-FR" sz="1100">
                          <a:effectLst/>
                        </a:rPr>
                        <a:t>13/07/2016</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Anne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Sartrouville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5125889"/>
                  </a:ext>
                </a:extLst>
              </a:tr>
              <a:tr h="310215">
                <a:tc>
                  <a:txBody>
                    <a:bodyPr/>
                    <a:lstStyle/>
                    <a:p>
                      <a:pPr>
                        <a:spcAft>
                          <a:spcPts val="1000"/>
                        </a:spcAft>
                      </a:pPr>
                      <a:r>
                        <a:rPr lang="fr-FR" sz="1100">
                          <a:effectLst/>
                        </a:rPr>
                        <a:t>MASSAHOU</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Christ-Ethan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fr-FR" sz="1100">
                          <a:effectLst/>
                        </a:rPr>
                        <a:t>03/10/2016</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Elodie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Sartrouville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7623936"/>
                  </a:ext>
                </a:extLst>
              </a:tr>
              <a:tr h="310215">
                <a:tc>
                  <a:txBody>
                    <a:bodyPr/>
                    <a:lstStyle/>
                    <a:p>
                      <a:pPr>
                        <a:spcAft>
                          <a:spcPts val="1000"/>
                        </a:spcAft>
                      </a:pPr>
                      <a:r>
                        <a:rPr lang="fr-FR" sz="1100">
                          <a:effectLst/>
                        </a:rPr>
                        <a:t>VALLEE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Terence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fr-FR" sz="1100">
                          <a:effectLst/>
                        </a:rPr>
                        <a:t>16/06/2016</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Clara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Sartrouville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231549"/>
                  </a:ext>
                </a:extLst>
              </a:tr>
              <a:tr h="310215">
                <a:tc>
                  <a:txBody>
                    <a:bodyPr/>
                    <a:lstStyle/>
                    <a:p>
                      <a:pPr>
                        <a:spcAft>
                          <a:spcPts val="1000"/>
                        </a:spcAft>
                      </a:pPr>
                      <a:r>
                        <a:rPr lang="fr-FR" sz="1100">
                          <a:effectLst/>
                        </a:rPr>
                        <a:t>VALLEE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Ulysse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1000"/>
                        </a:spcAft>
                      </a:pPr>
                      <a:r>
                        <a:rPr lang="fr-FR" sz="1100">
                          <a:effectLst/>
                        </a:rPr>
                        <a:t>16/06/2016</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a:effectLst/>
                        </a:rPr>
                        <a:t>Clara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1000"/>
                        </a:spcAft>
                      </a:pPr>
                      <a:r>
                        <a:rPr lang="fr-FR" sz="1100" dirty="0">
                          <a:effectLst/>
                        </a:rPr>
                        <a:t>Sartrouville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4202056"/>
                  </a:ext>
                </a:extLst>
              </a:tr>
            </a:tbl>
          </a:graphicData>
        </a:graphic>
      </p:graphicFrame>
    </p:spTree>
    <p:extLst>
      <p:ext uri="{BB962C8B-B14F-4D97-AF65-F5344CB8AC3E}">
        <p14:creationId xmlns:p14="http://schemas.microsoft.com/office/powerpoint/2010/main" val="1635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E337F68-62B1-6F42-A283-46F77375EADA}"/>
              </a:ext>
            </a:extLst>
          </p:cNvPr>
          <p:cNvPicPr>
            <a:picLocks noChangeAspect="1"/>
          </p:cNvPicPr>
          <p:nvPr/>
        </p:nvPicPr>
        <p:blipFill>
          <a:blip r:embed="rId2"/>
          <a:stretch>
            <a:fillRect/>
          </a:stretch>
        </p:blipFill>
        <p:spPr>
          <a:xfrm>
            <a:off x="1833842" y="297314"/>
            <a:ext cx="8907465" cy="6294468"/>
          </a:xfrm>
          <a:prstGeom prst="rect">
            <a:avLst/>
          </a:prstGeom>
        </p:spPr>
      </p:pic>
    </p:spTree>
    <p:extLst>
      <p:ext uri="{BB962C8B-B14F-4D97-AF65-F5344CB8AC3E}">
        <p14:creationId xmlns:p14="http://schemas.microsoft.com/office/powerpoint/2010/main" val="167458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6AF9C-AEF3-454D-8D82-E0CF3AEC3135}"/>
              </a:ext>
            </a:extLst>
          </p:cNvPr>
          <p:cNvSpPr>
            <a:spLocks noGrp="1"/>
          </p:cNvSpPr>
          <p:nvPr>
            <p:ph type="title"/>
          </p:nvPr>
        </p:nvSpPr>
        <p:spPr>
          <a:xfrm>
            <a:off x="1024128" y="585216"/>
            <a:ext cx="9720072" cy="1185711"/>
          </a:xfrm>
        </p:spPr>
        <p:txBody>
          <a:bodyPr/>
          <a:lstStyle/>
          <a:p>
            <a:r>
              <a:rPr lang="fr-FR" b="1" u="sng" dirty="0">
                <a:solidFill>
                  <a:schemeClr val="accent1">
                    <a:lumMod val="75000"/>
                  </a:schemeClr>
                </a:solidFill>
              </a:rPr>
              <a:t>	LES PARTENAIRES</a:t>
            </a:r>
            <a:r>
              <a:rPr lang="fr-FR" dirty="0">
                <a:solidFill>
                  <a:schemeClr val="accent1">
                    <a:lumMod val="75000"/>
                  </a:schemeClr>
                </a:solidFill>
              </a:rPr>
              <a:t> </a:t>
            </a:r>
          </a:p>
        </p:txBody>
      </p:sp>
      <p:sp>
        <p:nvSpPr>
          <p:cNvPr id="3" name="Espace réservé du contenu 2">
            <a:extLst>
              <a:ext uri="{FF2B5EF4-FFF2-40B4-BE49-F238E27FC236}">
                <a16:creationId xmlns:a16="http://schemas.microsoft.com/office/drawing/2014/main" id="{FD7AA00E-14CB-E940-B7E1-D5F4FE4E7073}"/>
              </a:ext>
            </a:extLst>
          </p:cNvPr>
          <p:cNvSpPr>
            <a:spLocks noGrp="1"/>
          </p:cNvSpPr>
          <p:nvPr>
            <p:ph idx="1"/>
          </p:nvPr>
        </p:nvSpPr>
        <p:spPr>
          <a:xfrm>
            <a:off x="497711" y="1886673"/>
            <a:ext cx="11157995" cy="4629874"/>
          </a:xfrm>
        </p:spPr>
        <p:txBody>
          <a:bodyPr numCol="2">
            <a:normAutofit/>
          </a:bodyPr>
          <a:lstStyle/>
          <a:p>
            <a:pPr lvl="0">
              <a:lnSpc>
                <a:spcPct val="160000"/>
              </a:lnSpc>
              <a:spcBef>
                <a:spcPts val="0"/>
              </a:spcBef>
            </a:pPr>
            <a:r>
              <a:rPr lang="fr-FR" sz="2300" b="1" u="sng" dirty="0">
                <a:latin typeface="Century Gothic" panose="020B0502020202020204" pitchFamily="34" charset="0"/>
              </a:rPr>
              <a:t>1. L’ESMS</a:t>
            </a:r>
          </a:p>
          <a:p>
            <a:pPr lvl="0">
              <a:lnSpc>
                <a:spcPct val="160000"/>
              </a:lnSpc>
              <a:spcBef>
                <a:spcPts val="0"/>
              </a:spcBef>
            </a:pPr>
            <a:endParaRPr lang="fr-FR" sz="2300" dirty="0">
              <a:latin typeface="Century Gothic" panose="020B0502020202020204" pitchFamily="34" charset="0"/>
            </a:endParaRPr>
          </a:p>
          <a:p>
            <a:pPr>
              <a:lnSpc>
                <a:spcPct val="160000"/>
              </a:lnSpc>
              <a:spcBef>
                <a:spcPts val="0"/>
              </a:spcBef>
            </a:pPr>
            <a:r>
              <a:rPr lang="fr-FR" sz="1300" dirty="0">
                <a:latin typeface="Century Gothic" panose="020B0502020202020204" pitchFamily="34" charset="0"/>
              </a:rPr>
              <a:t>L’ESMS porteur du projet est le SESSAD TSA de </a:t>
            </a:r>
          </a:p>
          <a:p>
            <a:pPr>
              <a:lnSpc>
                <a:spcPct val="160000"/>
              </a:lnSpc>
              <a:spcBef>
                <a:spcPts val="0"/>
              </a:spcBef>
            </a:pPr>
            <a:r>
              <a:rPr lang="fr-FR" sz="1300" dirty="0">
                <a:latin typeface="Century Gothic" panose="020B0502020202020204" pitchFamily="34" charset="0"/>
              </a:rPr>
              <a:t>l’APAJH-Yvelines (</a:t>
            </a:r>
            <a:r>
              <a:rPr lang="fr-FR" sz="1300" i="1" dirty="0">
                <a:latin typeface="Century Gothic" panose="020B0502020202020204" pitchFamily="34" charset="0"/>
              </a:rPr>
              <a:t>Association pour Adultes et Jeunes Handicapés</a:t>
            </a:r>
            <a:r>
              <a:rPr lang="fr-FR" sz="1300" dirty="0">
                <a:latin typeface="Century Gothic" panose="020B0502020202020204" pitchFamily="34" charset="0"/>
              </a:rPr>
              <a:t>).</a:t>
            </a:r>
          </a:p>
          <a:p>
            <a:pPr>
              <a:lnSpc>
                <a:spcPct val="160000"/>
              </a:lnSpc>
              <a:spcBef>
                <a:spcPts val="0"/>
              </a:spcBef>
            </a:pPr>
            <a:endParaRPr lang="fr-FR" sz="1300" dirty="0">
              <a:latin typeface="Century Gothic" panose="020B0502020202020204" pitchFamily="34" charset="0"/>
            </a:endParaRPr>
          </a:p>
          <a:p>
            <a:pPr>
              <a:lnSpc>
                <a:spcPct val="160000"/>
              </a:lnSpc>
              <a:spcBef>
                <a:spcPts val="0"/>
              </a:spcBef>
            </a:pPr>
            <a:r>
              <a:rPr lang="fr-FR" sz="1300" dirty="0">
                <a:latin typeface="Century Gothic" panose="020B0502020202020204" pitchFamily="34" charset="0"/>
              </a:rPr>
              <a:t>SESSAD TSA</a:t>
            </a:r>
          </a:p>
          <a:p>
            <a:pPr>
              <a:lnSpc>
                <a:spcPct val="160000"/>
              </a:lnSpc>
              <a:spcBef>
                <a:spcPts val="0"/>
              </a:spcBef>
            </a:pPr>
            <a:r>
              <a:rPr lang="fr-FR" sz="1300" dirty="0">
                <a:latin typeface="Century Gothic" panose="020B0502020202020204" pitchFamily="34" charset="0"/>
              </a:rPr>
              <a:t>9 rue </a:t>
            </a:r>
            <a:r>
              <a:rPr lang="fr-FR" sz="1300" dirty="0" err="1">
                <a:latin typeface="Century Gothic" panose="020B0502020202020204" pitchFamily="34" charset="0"/>
              </a:rPr>
              <a:t>Armagis</a:t>
            </a:r>
            <a:br>
              <a:rPr lang="fr-FR" sz="1300" dirty="0">
                <a:latin typeface="Century Gothic" panose="020B0502020202020204" pitchFamily="34" charset="0"/>
              </a:rPr>
            </a:br>
            <a:r>
              <a:rPr lang="fr-FR" sz="1300" dirty="0">
                <a:latin typeface="Century Gothic" panose="020B0502020202020204" pitchFamily="34" charset="0"/>
              </a:rPr>
              <a:t>78100 ST GERMAIN EN LAYE</a:t>
            </a:r>
            <a:br>
              <a:rPr lang="fr-FR" sz="1300" dirty="0">
                <a:latin typeface="Century Gothic" panose="020B0502020202020204" pitchFamily="34" charset="0"/>
              </a:rPr>
            </a:br>
            <a:r>
              <a:rPr lang="fr-FR" sz="1300" dirty="0">
                <a:latin typeface="Century Gothic" panose="020B0502020202020204" pitchFamily="34" charset="0"/>
              </a:rPr>
              <a:t>Tel : 01. 84.59.02.45</a:t>
            </a:r>
          </a:p>
          <a:p>
            <a:pPr>
              <a:lnSpc>
                <a:spcPct val="160000"/>
              </a:lnSpc>
              <a:spcBef>
                <a:spcPts val="0"/>
              </a:spcBef>
            </a:pPr>
            <a:r>
              <a:rPr lang="fr-FR" sz="1300" i="1" dirty="0">
                <a:latin typeface="Century Gothic" panose="020B0502020202020204" pitchFamily="34" charset="0"/>
              </a:rPr>
              <a:t>Les locaux du SESSAD déménageront à Sartrouville en novembre 2020.</a:t>
            </a:r>
          </a:p>
          <a:p>
            <a:pPr>
              <a:lnSpc>
                <a:spcPct val="160000"/>
              </a:lnSpc>
              <a:spcBef>
                <a:spcPts val="0"/>
              </a:spcBef>
            </a:pPr>
            <a:endParaRPr lang="fr-FR" sz="1300" dirty="0">
              <a:latin typeface="Century Gothic" panose="020B0502020202020204" pitchFamily="34" charset="0"/>
            </a:endParaRPr>
          </a:p>
          <a:p>
            <a:pPr>
              <a:lnSpc>
                <a:spcPct val="160000"/>
              </a:lnSpc>
              <a:spcBef>
                <a:spcPts val="0"/>
              </a:spcBef>
            </a:pPr>
            <a:endParaRPr lang="fr-FR" sz="1300" dirty="0">
              <a:latin typeface="Century Gothic" panose="020B0502020202020204" pitchFamily="34" charset="0"/>
            </a:endParaRPr>
          </a:p>
          <a:p>
            <a:pPr marL="0" indent="0">
              <a:lnSpc>
                <a:spcPct val="160000"/>
              </a:lnSpc>
              <a:spcBef>
                <a:spcPts val="0"/>
              </a:spcBef>
              <a:buNone/>
            </a:pPr>
            <a:endParaRPr lang="fr-FR" sz="1300" dirty="0">
              <a:latin typeface="Century Gothic" panose="020B0502020202020204" pitchFamily="34" charset="0"/>
            </a:endParaRPr>
          </a:p>
          <a:p>
            <a:pPr>
              <a:lnSpc>
                <a:spcPct val="160000"/>
              </a:lnSpc>
              <a:spcBef>
                <a:spcPts val="0"/>
              </a:spcBef>
            </a:pPr>
            <a:r>
              <a:rPr lang="fr-FR" sz="1300" dirty="0">
                <a:latin typeface="Century Gothic" panose="020B0502020202020204" pitchFamily="34" charset="0"/>
              </a:rPr>
              <a:t>Directrice du pôle SESSAD : </a:t>
            </a:r>
            <a:r>
              <a:rPr lang="fr-FR" sz="1300" b="1" dirty="0">
                <a:latin typeface="Century Gothic" panose="020B0502020202020204" pitchFamily="34" charset="0"/>
              </a:rPr>
              <a:t>Kathleen Grevisse</a:t>
            </a:r>
          </a:p>
          <a:p>
            <a:pPr>
              <a:lnSpc>
                <a:spcPct val="160000"/>
              </a:lnSpc>
              <a:spcBef>
                <a:spcPts val="0"/>
              </a:spcBef>
            </a:pPr>
            <a:r>
              <a:rPr lang="fr-FR" sz="1300" u="sng" dirty="0">
                <a:latin typeface="Century Gothic" panose="020B0502020202020204" pitchFamily="34" charset="0"/>
                <a:hlinkClick r:id="rId2"/>
              </a:rPr>
              <a:t>kathleen.grevisse@apajh-yvelines.org</a:t>
            </a:r>
            <a:endParaRPr lang="fr-FR" sz="1300" dirty="0">
              <a:latin typeface="Century Gothic" panose="020B0502020202020204" pitchFamily="34" charset="0"/>
            </a:endParaRPr>
          </a:p>
          <a:p>
            <a:pPr>
              <a:lnSpc>
                <a:spcPct val="160000"/>
              </a:lnSpc>
              <a:spcBef>
                <a:spcPts val="0"/>
              </a:spcBef>
            </a:pPr>
            <a:r>
              <a:rPr lang="fr-FR" sz="1300" dirty="0">
                <a:latin typeface="Century Gothic" panose="020B0502020202020204" pitchFamily="34" charset="0"/>
              </a:rPr>
              <a:t>06.74.23.23.59</a:t>
            </a:r>
          </a:p>
          <a:p>
            <a:pPr marL="0" indent="0">
              <a:lnSpc>
                <a:spcPct val="160000"/>
              </a:lnSpc>
              <a:spcBef>
                <a:spcPts val="0"/>
              </a:spcBef>
              <a:buNone/>
            </a:pPr>
            <a:endParaRPr lang="fr-FR" sz="1300" dirty="0">
              <a:latin typeface="Century Gothic" panose="020B0502020202020204" pitchFamily="34" charset="0"/>
            </a:endParaRPr>
          </a:p>
          <a:p>
            <a:pPr>
              <a:lnSpc>
                <a:spcPct val="160000"/>
              </a:lnSpc>
              <a:spcBef>
                <a:spcPts val="0"/>
              </a:spcBef>
            </a:pPr>
            <a:r>
              <a:rPr lang="fr-FR" sz="1300" dirty="0">
                <a:latin typeface="Century Gothic" panose="020B0502020202020204" pitchFamily="34" charset="0"/>
              </a:rPr>
              <a:t>Cheffe de service : </a:t>
            </a:r>
            <a:r>
              <a:rPr lang="fr-FR" sz="1300" b="1" dirty="0">
                <a:latin typeface="Century Gothic" panose="020B0502020202020204" pitchFamily="34" charset="0"/>
              </a:rPr>
              <a:t>Aurélie Bouvard</a:t>
            </a:r>
          </a:p>
          <a:p>
            <a:pPr>
              <a:lnSpc>
                <a:spcPct val="160000"/>
              </a:lnSpc>
              <a:spcBef>
                <a:spcPts val="0"/>
              </a:spcBef>
            </a:pPr>
            <a:r>
              <a:rPr lang="fr-FR" sz="1300" u="sng" dirty="0">
                <a:latin typeface="Century Gothic" panose="020B0502020202020204" pitchFamily="34" charset="0"/>
                <a:hlinkClick r:id="rId3"/>
              </a:rPr>
              <a:t>aurelie.bouvard@apajh-yvelines.org</a:t>
            </a:r>
            <a:endParaRPr lang="fr-FR" sz="1300" dirty="0">
              <a:latin typeface="Century Gothic" panose="020B0502020202020204" pitchFamily="34" charset="0"/>
            </a:endParaRPr>
          </a:p>
          <a:p>
            <a:pPr>
              <a:lnSpc>
                <a:spcPct val="160000"/>
              </a:lnSpc>
              <a:spcBef>
                <a:spcPts val="0"/>
              </a:spcBef>
            </a:pPr>
            <a:r>
              <a:rPr lang="fr-FR" sz="1300" dirty="0">
                <a:latin typeface="Century Gothic" panose="020B0502020202020204" pitchFamily="34" charset="0"/>
              </a:rPr>
              <a:t>07-85-47-04-25</a:t>
            </a:r>
          </a:p>
          <a:p>
            <a:pPr>
              <a:lnSpc>
                <a:spcPct val="160000"/>
              </a:lnSpc>
              <a:spcBef>
                <a:spcPts val="0"/>
              </a:spcBef>
            </a:pPr>
            <a:r>
              <a:rPr lang="fr-FR" sz="1300" dirty="0">
                <a:latin typeface="Century Gothic" panose="020B0502020202020204" pitchFamily="34" charset="0"/>
              </a:rPr>
              <a:t> </a:t>
            </a:r>
          </a:p>
          <a:p>
            <a:pPr>
              <a:lnSpc>
                <a:spcPct val="160000"/>
              </a:lnSpc>
              <a:spcBef>
                <a:spcPts val="0"/>
              </a:spcBef>
            </a:pPr>
            <a:r>
              <a:rPr lang="fr-FR" sz="1300" dirty="0">
                <a:latin typeface="Century Gothic" panose="020B0502020202020204" pitchFamily="34" charset="0"/>
              </a:rPr>
              <a:t>Secrétaire : </a:t>
            </a:r>
            <a:r>
              <a:rPr lang="fr-FR" sz="1300" b="1" dirty="0">
                <a:latin typeface="Century Gothic" panose="020B0502020202020204" pitchFamily="34" charset="0"/>
              </a:rPr>
              <a:t>Sandrine Bruneau</a:t>
            </a:r>
          </a:p>
          <a:p>
            <a:pPr>
              <a:lnSpc>
                <a:spcPct val="160000"/>
              </a:lnSpc>
              <a:spcBef>
                <a:spcPts val="0"/>
              </a:spcBef>
            </a:pPr>
            <a:r>
              <a:rPr lang="fr-FR" sz="1300" u="sng" dirty="0">
                <a:latin typeface="Century Gothic" panose="020B0502020202020204" pitchFamily="34" charset="0"/>
                <a:hlinkClick r:id="rId4"/>
              </a:rPr>
              <a:t>sessad-tsa@apajh-yvelines.org</a:t>
            </a:r>
            <a:r>
              <a:rPr lang="fr-FR" sz="1300" dirty="0">
                <a:latin typeface="Century Gothic" panose="020B0502020202020204" pitchFamily="34" charset="0"/>
              </a:rPr>
              <a:t> </a:t>
            </a:r>
          </a:p>
        </p:txBody>
      </p:sp>
    </p:spTree>
    <p:extLst>
      <p:ext uri="{BB962C8B-B14F-4D97-AF65-F5344CB8AC3E}">
        <p14:creationId xmlns:p14="http://schemas.microsoft.com/office/powerpoint/2010/main" val="33896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573D19-53AF-BE44-97AC-82262DD10DC7}"/>
              </a:ext>
            </a:extLst>
          </p:cNvPr>
          <p:cNvSpPr>
            <a:spLocks noGrp="1"/>
          </p:cNvSpPr>
          <p:nvPr>
            <p:ph type="title"/>
          </p:nvPr>
        </p:nvSpPr>
        <p:spPr>
          <a:xfrm>
            <a:off x="1024128" y="585216"/>
            <a:ext cx="9720072" cy="514379"/>
          </a:xfrm>
        </p:spPr>
        <p:txBody>
          <a:bodyPr>
            <a:normAutofit fontScale="90000"/>
          </a:bodyPr>
          <a:lstStyle/>
          <a:p>
            <a:r>
              <a:rPr lang="fr-FR" sz="2000" b="1" u="sng" cap="none" dirty="0">
                <a:latin typeface="Century Gothic" panose="020B0502020202020204" pitchFamily="34" charset="0"/>
              </a:rPr>
              <a:t>2. L’école</a:t>
            </a:r>
            <a:br>
              <a:rPr lang="fr-FR" sz="2000" b="1" u="sng" cap="none" dirty="0">
                <a:latin typeface="Century Gothic" panose="020B0502020202020204" pitchFamily="34" charset="0"/>
              </a:rPr>
            </a:br>
            <a:endParaRPr lang="fr-FR" sz="2000" cap="none" dirty="0">
              <a:latin typeface="Century Gothic" panose="020B0502020202020204" pitchFamily="34" charset="0"/>
            </a:endParaRPr>
          </a:p>
        </p:txBody>
      </p:sp>
      <p:sp>
        <p:nvSpPr>
          <p:cNvPr id="3" name="Espace réservé du texte 2">
            <a:extLst>
              <a:ext uri="{FF2B5EF4-FFF2-40B4-BE49-F238E27FC236}">
                <a16:creationId xmlns:a16="http://schemas.microsoft.com/office/drawing/2014/main" id="{1D5BC528-3C2B-274F-9A18-5E6C035ADF3B}"/>
              </a:ext>
            </a:extLst>
          </p:cNvPr>
          <p:cNvSpPr>
            <a:spLocks noGrp="1"/>
          </p:cNvSpPr>
          <p:nvPr>
            <p:ph type="body" idx="1"/>
          </p:nvPr>
        </p:nvSpPr>
        <p:spPr>
          <a:xfrm>
            <a:off x="1024129" y="1099595"/>
            <a:ext cx="3408976" cy="1458409"/>
          </a:xfrm>
        </p:spPr>
        <p:txBody>
          <a:bodyPr>
            <a:normAutofit fontScale="40000" lnSpcReduction="20000"/>
          </a:bodyPr>
          <a:lstStyle/>
          <a:p>
            <a:endParaRPr lang="fr-FR" sz="1400" dirty="0">
              <a:solidFill>
                <a:schemeClr val="tx1"/>
              </a:solidFill>
              <a:latin typeface="Century Gothic" panose="020B0502020202020204" pitchFamily="34" charset="0"/>
            </a:endParaRPr>
          </a:p>
          <a:p>
            <a:pPr>
              <a:lnSpc>
                <a:spcPct val="160000"/>
              </a:lnSpc>
            </a:pPr>
            <a:r>
              <a:rPr lang="fr-FR" sz="2200" dirty="0">
                <a:solidFill>
                  <a:schemeClr val="tx1"/>
                </a:solidFill>
                <a:latin typeface="Century Gothic" panose="020B0502020202020204" pitchFamily="34" charset="0"/>
              </a:rPr>
              <a:t>L’école qui accueille l’UEMA est l’école maternelle Georges Brassens. </a:t>
            </a:r>
          </a:p>
          <a:p>
            <a:pPr>
              <a:lnSpc>
                <a:spcPct val="160000"/>
              </a:lnSpc>
            </a:pPr>
            <a:r>
              <a:rPr lang="fr-FR" sz="2200" dirty="0">
                <a:solidFill>
                  <a:schemeClr val="tx1"/>
                </a:solidFill>
                <a:latin typeface="Century Gothic" panose="020B0502020202020204" pitchFamily="34" charset="0"/>
              </a:rPr>
              <a:t>Elle est située en REP.</a:t>
            </a:r>
          </a:p>
          <a:p>
            <a:pPr>
              <a:lnSpc>
                <a:spcPct val="160000"/>
              </a:lnSpc>
            </a:pPr>
            <a:r>
              <a:rPr lang="fr-FR" sz="2200" dirty="0">
                <a:solidFill>
                  <a:schemeClr val="tx1"/>
                </a:solidFill>
                <a:latin typeface="Century Gothic" panose="020B0502020202020204" pitchFamily="34" charset="0"/>
              </a:rPr>
              <a:t>116 rue </a:t>
            </a:r>
            <a:r>
              <a:rPr lang="fr-FR" sz="2200" dirty="0" err="1">
                <a:solidFill>
                  <a:schemeClr val="tx1"/>
                </a:solidFill>
                <a:latin typeface="Century Gothic" panose="020B0502020202020204" pitchFamily="34" charset="0"/>
              </a:rPr>
              <a:t>Bourquelot</a:t>
            </a:r>
            <a:r>
              <a:rPr lang="fr-FR" sz="2200" dirty="0">
                <a:solidFill>
                  <a:schemeClr val="tx1"/>
                </a:solidFill>
                <a:latin typeface="Century Gothic" panose="020B0502020202020204" pitchFamily="34" charset="0"/>
              </a:rPr>
              <a:t> - 78500 Sartrouville</a:t>
            </a:r>
          </a:p>
          <a:p>
            <a:pPr>
              <a:lnSpc>
                <a:spcPct val="160000"/>
              </a:lnSpc>
            </a:pPr>
            <a:r>
              <a:rPr lang="fr-FR" sz="2200" dirty="0">
                <a:solidFill>
                  <a:schemeClr val="tx1"/>
                </a:solidFill>
                <a:latin typeface="Century Gothic" panose="020B0502020202020204" pitchFamily="34" charset="0"/>
              </a:rPr>
              <a:t>01-39-13-87-82</a:t>
            </a:r>
          </a:p>
          <a:p>
            <a:r>
              <a:rPr lang="fr-FR" sz="2200" dirty="0">
                <a:hlinkClick r:id="rId2">
                  <a:extLst>
                    <a:ext uri="{A12FA001-AC4F-418D-AE19-62706E023703}">
                      <ahyp:hlinkClr xmlns:ahyp="http://schemas.microsoft.com/office/drawing/2018/hyperlinkcolor" val="tx"/>
                    </a:ext>
                  </a:extLst>
                </a:hlinkClick>
              </a:rPr>
              <a:t>0780746m@ac-versailles.fr</a:t>
            </a:r>
            <a:endParaRPr lang="fr-FR" sz="2200" dirty="0"/>
          </a:p>
        </p:txBody>
      </p:sp>
      <p:sp>
        <p:nvSpPr>
          <p:cNvPr id="4" name="Espace réservé du contenu 3">
            <a:extLst>
              <a:ext uri="{FF2B5EF4-FFF2-40B4-BE49-F238E27FC236}">
                <a16:creationId xmlns:a16="http://schemas.microsoft.com/office/drawing/2014/main" id="{306964A0-30D8-5C41-89B7-028D61A6CE73}"/>
              </a:ext>
            </a:extLst>
          </p:cNvPr>
          <p:cNvSpPr>
            <a:spLocks noGrp="1"/>
          </p:cNvSpPr>
          <p:nvPr>
            <p:ph sz="half" idx="2"/>
          </p:nvPr>
        </p:nvSpPr>
        <p:spPr>
          <a:xfrm>
            <a:off x="370392" y="2928395"/>
            <a:ext cx="4062714" cy="3044143"/>
          </a:xfrm>
        </p:spPr>
        <p:txBody>
          <a:bodyPr>
            <a:normAutofit fontScale="25000" lnSpcReduction="20000"/>
          </a:bodyPr>
          <a:lstStyle/>
          <a:p>
            <a:pPr lvl="1" eaLnBrk="0" fontAlgn="base" hangingPunct="0">
              <a:lnSpc>
                <a:spcPct val="170000"/>
              </a:lnSpc>
              <a:spcBef>
                <a:spcPct val="0"/>
              </a:spcBef>
              <a:spcAft>
                <a:spcPct val="0"/>
              </a:spcAft>
              <a:buClrTx/>
            </a:pPr>
            <a:r>
              <a:rPr lang="fr-FR" altLang="ja-JP" sz="4800" u="sng" dirty="0">
                <a:latin typeface="Century Gothic" panose="020B0502020202020204" pitchFamily="34" charset="0"/>
                <a:ea typeface="Times New Roman" panose="02020603050405020304" pitchFamily="18" charset="0"/>
                <a:cs typeface="Times New Roman" panose="02020603050405020304" pitchFamily="18" charset="0"/>
              </a:rPr>
              <a:t>L</a:t>
            </a:r>
            <a:r>
              <a:rPr lang="fr-FR" altLang="ja-JP" sz="4800" u="sng" dirty="0">
                <a:latin typeface="Calibri" panose="020F0502020204030204" pitchFamily="34" charset="0"/>
                <a:ea typeface="Times New Roman" panose="02020603050405020304" pitchFamily="18" charset="0"/>
                <a:cs typeface="Times New Roman" panose="02020603050405020304" pitchFamily="18" charset="0"/>
              </a:rPr>
              <a:t>’</a:t>
            </a:r>
            <a:r>
              <a:rPr lang="fr-FR" altLang="ja-JP" sz="4800" u="sng" dirty="0">
                <a:latin typeface="Century Gothic" panose="020B0502020202020204" pitchFamily="34" charset="0"/>
                <a:ea typeface="Times New Roman" panose="02020603050405020304" pitchFamily="18" charset="0"/>
                <a:cs typeface="Times New Roman" panose="02020603050405020304" pitchFamily="18" charset="0"/>
              </a:rPr>
              <a:t>enseignant r</a:t>
            </a:r>
            <a:r>
              <a:rPr lang="fr-FR" altLang="ja-JP" sz="4800" u="sng" dirty="0">
                <a:latin typeface="Calibri" panose="020F0502020204030204" pitchFamily="34" charset="0"/>
                <a:ea typeface="Times New Roman" panose="02020603050405020304" pitchFamily="18" charset="0"/>
                <a:cs typeface="Times New Roman" panose="02020603050405020304" pitchFamily="18" charset="0"/>
              </a:rPr>
              <a:t>é</a:t>
            </a:r>
            <a:r>
              <a:rPr lang="fr-FR" altLang="ja-JP" sz="4800" u="sng" dirty="0">
                <a:latin typeface="Century Gothic" panose="020B0502020202020204" pitchFamily="34" charset="0"/>
                <a:ea typeface="Times New Roman" panose="02020603050405020304" pitchFamily="18" charset="0"/>
                <a:cs typeface="Times New Roman" panose="02020603050405020304" pitchFamily="18" charset="0"/>
              </a:rPr>
              <a:t>f</a:t>
            </a:r>
            <a:r>
              <a:rPr lang="fr-FR" altLang="ja-JP" sz="4800" u="sng" dirty="0">
                <a:latin typeface="Calibri" panose="020F0502020204030204" pitchFamily="34" charset="0"/>
                <a:ea typeface="Times New Roman" panose="02020603050405020304" pitchFamily="18" charset="0"/>
                <a:cs typeface="Times New Roman" panose="02020603050405020304" pitchFamily="18" charset="0"/>
              </a:rPr>
              <a:t>é</a:t>
            </a:r>
            <a:r>
              <a:rPr lang="fr-FR" altLang="ja-JP" sz="4800" u="sng" dirty="0">
                <a:latin typeface="Century Gothic" panose="020B0502020202020204" pitchFamily="34" charset="0"/>
                <a:ea typeface="Times New Roman" panose="02020603050405020304" pitchFamily="18" charset="0"/>
                <a:cs typeface="Times New Roman" panose="02020603050405020304" pitchFamily="18" charset="0"/>
              </a:rPr>
              <a:t>rent</a:t>
            </a:r>
            <a:endParaRPr lang="fr-FR" altLang="ja-JP" sz="4800" u="sng" dirty="0"/>
          </a:p>
          <a:p>
            <a:pPr lvl="0" eaLnBrk="0" fontAlgn="base" hangingPunct="0">
              <a:lnSpc>
                <a:spcPct val="170000"/>
              </a:lnSpc>
              <a:spcBef>
                <a:spcPct val="0"/>
              </a:spcBef>
              <a:spcAft>
                <a:spcPct val="0"/>
              </a:spcAft>
              <a:buClrTx/>
              <a:buSzTx/>
            </a:pP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L</a:t>
            </a:r>
            <a:r>
              <a:rPr lang="fr-FR" altLang="ja-JP" sz="3800" dirty="0">
                <a:latin typeface="Calibri" panose="020F0502020204030204" pitchFamily="34" charset="0"/>
                <a:ea typeface="Times New Roman" panose="02020603050405020304" pitchFamily="18" charset="0"/>
                <a:cs typeface="Times New Roman" panose="02020603050405020304" pitchFamily="18" charset="0"/>
              </a:rPr>
              <a:t>’</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enseignante r</a:t>
            </a:r>
            <a:r>
              <a:rPr lang="fr-FR" altLang="ja-JP" sz="3800" dirty="0">
                <a:latin typeface="Calibri" panose="020F0502020204030204" pitchFamily="34" charset="0"/>
                <a:ea typeface="Times New Roman" panose="02020603050405020304" pitchFamily="18" charset="0"/>
                <a:cs typeface="Times New Roman" panose="02020603050405020304" pitchFamily="18" charset="0"/>
              </a:rPr>
              <a:t>é</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f</a:t>
            </a:r>
            <a:r>
              <a:rPr lang="fr-FR" altLang="ja-JP" sz="3800" dirty="0">
                <a:latin typeface="Calibri" panose="020F0502020204030204" pitchFamily="34" charset="0"/>
                <a:ea typeface="Times New Roman" panose="02020603050405020304" pitchFamily="18" charset="0"/>
                <a:cs typeface="Times New Roman" panose="02020603050405020304" pitchFamily="18" charset="0"/>
              </a:rPr>
              <a:t>é</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rente, Patricia </a:t>
            </a:r>
            <a:r>
              <a:rPr lang="fr-FR" altLang="ja-JP" sz="3800" dirty="0" err="1">
                <a:latin typeface="Century Gothic" panose="020B0502020202020204" pitchFamily="34" charset="0"/>
                <a:ea typeface="Times New Roman" panose="02020603050405020304" pitchFamily="18" charset="0"/>
                <a:cs typeface="Times New Roman" panose="02020603050405020304" pitchFamily="18" charset="0"/>
              </a:rPr>
              <a:t>Souvray</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 est charg</a:t>
            </a:r>
            <a:r>
              <a:rPr lang="fr-FR" altLang="ja-JP" sz="3800" dirty="0">
                <a:latin typeface="Calibri" panose="020F0502020204030204" pitchFamily="34" charset="0"/>
                <a:ea typeface="Times New Roman" panose="02020603050405020304" pitchFamily="18" charset="0"/>
                <a:cs typeface="Times New Roman" panose="02020603050405020304" pitchFamily="18" charset="0"/>
              </a:rPr>
              <a:t>é</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e du suivi des PPS des </a:t>
            </a:r>
            <a:r>
              <a:rPr lang="fr-FR" altLang="ja-JP" sz="3800" dirty="0">
                <a:latin typeface="Calibri" panose="020F0502020204030204" pitchFamily="34" charset="0"/>
                <a:ea typeface="Times New Roman" panose="02020603050405020304" pitchFamily="18" charset="0"/>
                <a:cs typeface="Times New Roman" panose="02020603050405020304" pitchFamily="18" charset="0"/>
              </a:rPr>
              <a:t>é</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l</a:t>
            </a:r>
            <a:r>
              <a:rPr lang="fr-FR" altLang="ja-JP" sz="3800" dirty="0">
                <a:latin typeface="Calibri" panose="020F0502020204030204" pitchFamily="34" charset="0"/>
                <a:ea typeface="Times New Roman" panose="02020603050405020304" pitchFamily="18" charset="0"/>
                <a:cs typeface="Times New Roman" panose="02020603050405020304" pitchFamily="18" charset="0"/>
              </a:rPr>
              <a:t>è</a:t>
            </a: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ves. </a:t>
            </a:r>
          </a:p>
          <a:p>
            <a:pPr lvl="0" eaLnBrk="0" fontAlgn="base" hangingPunct="0">
              <a:lnSpc>
                <a:spcPct val="170000"/>
              </a:lnSpc>
              <a:spcBef>
                <a:spcPct val="0"/>
              </a:spcBef>
              <a:spcAft>
                <a:spcPct val="0"/>
              </a:spcAft>
              <a:buClrTx/>
              <a:buSzTx/>
            </a:pPr>
            <a:r>
              <a:rPr lang="fr-FR" altLang="ja-JP" sz="3800" dirty="0">
                <a:latin typeface="Century Gothic" panose="020B0502020202020204" pitchFamily="34" charset="0"/>
                <a:ea typeface="Times New Roman" panose="02020603050405020304" pitchFamily="18" charset="0"/>
                <a:cs typeface="Times New Roman" panose="02020603050405020304" pitchFamily="18" charset="0"/>
              </a:rPr>
              <a:t>Une ESS doit se tenir une fois par an. </a:t>
            </a:r>
            <a:r>
              <a:rPr lang="fr-FR" sz="4000" dirty="0">
                <a:latin typeface="Century Gothic" panose="020B0502020202020204" pitchFamily="34" charset="0"/>
              </a:rPr>
              <a:t>Le PPS est alors réévalué à l’aide du GEVASCO rempli par l’enseignante référente. </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Mme Patricia SOUVRAY</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Enseignante référente pour la scolarisation</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Bassin de Poissy-Sartrouville - Secteur 7</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Collège Louis PAULHAN15 rue Guy de Maupassant</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78500 SARTROUVILLE</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Mobile :   07.61.72.68.41</a:t>
            </a:r>
          </a:p>
          <a:p>
            <a:pPr lvl="0" eaLnBrk="0" fontAlgn="base" hangingPunct="0">
              <a:lnSpc>
                <a:spcPct val="170000"/>
              </a:lnSpc>
              <a:spcBef>
                <a:spcPct val="0"/>
              </a:spcBef>
              <a:spcAft>
                <a:spcPct val="0"/>
              </a:spcAft>
              <a:buClrTx/>
              <a:buSzTx/>
            </a:pPr>
            <a:r>
              <a:rPr lang="fr-FR" altLang="ja-JP" sz="3800" dirty="0">
                <a:solidFill>
                  <a:srgbClr val="000000"/>
                </a:solidFill>
                <a:latin typeface="Calibri" panose="020F0502020204030204" pitchFamily="34" charset="0"/>
                <a:ea typeface="Times New Roman" panose="02020603050405020304" pitchFamily="18" charset="0"/>
              </a:rPr>
              <a:t>Mél. :  </a:t>
            </a:r>
            <a:r>
              <a:rPr lang="fr-FR" altLang="ja-JP" sz="3800" dirty="0">
                <a:solidFill>
                  <a:schemeClr val="accent1"/>
                </a:solidFill>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ershpoissysartrouville7@ac-versailles.fr</a:t>
            </a:r>
            <a:r>
              <a:rPr lang="fr-FR" altLang="ja-JP" sz="3800" dirty="0">
                <a:solidFill>
                  <a:schemeClr val="accent1"/>
                </a:solidFill>
                <a:latin typeface="Calibri" panose="020F0502020204030204" pitchFamily="34" charset="0"/>
                <a:ea typeface="Times New Roman" panose="02020603050405020304" pitchFamily="18" charset="0"/>
              </a:rPr>
              <a:t> </a:t>
            </a:r>
            <a:endParaRPr lang="fr-FR" altLang="ja-JP" sz="3800" dirty="0">
              <a:solidFill>
                <a:schemeClr val="accent1"/>
              </a:solidFill>
              <a:latin typeface="Arial" panose="020B0604020202020204" pitchFamily="34" charset="0"/>
            </a:endParaRPr>
          </a:p>
        </p:txBody>
      </p:sp>
      <p:sp>
        <p:nvSpPr>
          <p:cNvPr id="5" name="Espace réservé du texte 4">
            <a:extLst>
              <a:ext uri="{FF2B5EF4-FFF2-40B4-BE49-F238E27FC236}">
                <a16:creationId xmlns:a16="http://schemas.microsoft.com/office/drawing/2014/main" id="{C37B6B01-2B91-214F-BA62-0C97D0D118F8}"/>
              </a:ext>
            </a:extLst>
          </p:cNvPr>
          <p:cNvSpPr>
            <a:spLocks noGrp="1"/>
          </p:cNvSpPr>
          <p:nvPr>
            <p:ph type="body" sz="quarter" idx="3"/>
          </p:nvPr>
        </p:nvSpPr>
        <p:spPr>
          <a:xfrm>
            <a:off x="5162309" y="2837793"/>
            <a:ext cx="6667018" cy="3609306"/>
          </a:xfrm>
        </p:spPr>
        <p:txBody>
          <a:bodyPr>
            <a:normAutofit fontScale="40000" lnSpcReduction="20000"/>
          </a:bodyPr>
          <a:lstStyle/>
          <a:p>
            <a:pPr>
              <a:lnSpc>
                <a:spcPct val="170000"/>
              </a:lnSpc>
            </a:pPr>
            <a:r>
              <a:rPr lang="fr-FR" sz="2900" u="sng" dirty="0">
                <a:solidFill>
                  <a:schemeClr val="tx1"/>
                </a:solidFill>
                <a:latin typeface="Century Gothic" panose="020B0502020202020204" pitchFamily="34" charset="0"/>
              </a:rPr>
              <a:t>La directrice</a:t>
            </a:r>
            <a:endParaRPr lang="fr-FR" sz="2900" dirty="0">
              <a:solidFill>
                <a:schemeClr val="tx1"/>
              </a:solidFill>
              <a:latin typeface="Century Gothic" panose="020B0502020202020204" pitchFamily="34" charset="0"/>
            </a:endParaRPr>
          </a:p>
          <a:p>
            <a:pPr>
              <a:lnSpc>
                <a:spcPct val="170000"/>
              </a:lnSpc>
            </a:pPr>
            <a:r>
              <a:rPr lang="fr-FR" sz="2500" dirty="0">
                <a:solidFill>
                  <a:schemeClr val="tx1"/>
                </a:solidFill>
                <a:latin typeface="Century Gothic" panose="020B0502020202020204" pitchFamily="34" charset="0"/>
              </a:rPr>
              <a:t>La directrice de l’école maternelle Georges Brassens, Caroline </a:t>
            </a:r>
            <a:r>
              <a:rPr lang="fr-FR" sz="2500" dirty="0" err="1">
                <a:solidFill>
                  <a:schemeClr val="tx1"/>
                </a:solidFill>
                <a:latin typeface="Century Gothic" panose="020B0502020202020204" pitchFamily="34" charset="0"/>
              </a:rPr>
              <a:t>Tallourd</a:t>
            </a:r>
            <a:r>
              <a:rPr lang="fr-FR" sz="2500" dirty="0">
                <a:solidFill>
                  <a:schemeClr val="tx1"/>
                </a:solidFill>
                <a:latin typeface="Century Gothic" panose="020B0502020202020204" pitchFamily="34" charset="0"/>
              </a:rPr>
              <a:t>, inscrit les élèves de l’UEMA sur les listes de l’école.</a:t>
            </a:r>
          </a:p>
          <a:p>
            <a:pPr>
              <a:lnSpc>
                <a:spcPct val="170000"/>
              </a:lnSpc>
            </a:pPr>
            <a:r>
              <a:rPr lang="fr-FR" sz="2500" dirty="0">
                <a:solidFill>
                  <a:schemeClr val="tx1"/>
                </a:solidFill>
                <a:latin typeface="Century Gothic" panose="020B0502020202020204" pitchFamily="34" charset="0"/>
              </a:rPr>
              <a:t>Elle est chargée :</a:t>
            </a:r>
          </a:p>
          <a:p>
            <a:pPr>
              <a:lnSpc>
                <a:spcPct val="170000"/>
              </a:lnSpc>
            </a:pPr>
            <a:r>
              <a:rPr lang="fr-FR" sz="2500" dirty="0">
                <a:solidFill>
                  <a:schemeClr val="tx1"/>
                </a:solidFill>
                <a:latin typeface="Century Gothic" panose="020B0502020202020204" pitchFamily="34" charset="0"/>
              </a:rPr>
              <a:t>• de garantir l’implication de tous les professionnels de l’école </a:t>
            </a:r>
          </a:p>
          <a:p>
            <a:pPr>
              <a:lnSpc>
                <a:spcPct val="170000"/>
              </a:lnSpc>
            </a:pPr>
            <a:r>
              <a:rPr lang="fr-FR" sz="2500" dirty="0">
                <a:solidFill>
                  <a:schemeClr val="tx1"/>
                </a:solidFill>
                <a:latin typeface="Century Gothic" panose="020B0502020202020204" pitchFamily="34" charset="0"/>
              </a:rPr>
              <a:t>• d’inscrire le projet de l’unité d’enseignement dans le projet d’école (un nouveau projet d’école est en cours de construction. Il comprendra un axe sur l’école inclusive) </a:t>
            </a:r>
          </a:p>
          <a:p>
            <a:pPr>
              <a:lnSpc>
                <a:spcPct val="170000"/>
              </a:lnSpc>
            </a:pPr>
            <a:r>
              <a:rPr lang="fr-FR" sz="2500" dirty="0">
                <a:solidFill>
                  <a:schemeClr val="tx1"/>
                </a:solidFill>
                <a:latin typeface="Century Gothic" panose="020B0502020202020204" pitchFamily="34" charset="0"/>
              </a:rPr>
              <a:t>• de favoriser la scolarisation des élèves de l’UEMA au sein de la communauté des élèves de l’école </a:t>
            </a:r>
          </a:p>
          <a:p>
            <a:pPr>
              <a:lnSpc>
                <a:spcPct val="170000"/>
              </a:lnSpc>
            </a:pPr>
            <a:r>
              <a:rPr lang="fr-FR" sz="2500" dirty="0">
                <a:solidFill>
                  <a:schemeClr val="tx1"/>
                </a:solidFill>
                <a:latin typeface="Century Gothic" panose="020B0502020202020204" pitchFamily="34" charset="0"/>
              </a:rPr>
              <a:t>• de favoriser la participation des professionnels de l’UEMA, en tant que de besoin, aux réunions d’école </a:t>
            </a:r>
          </a:p>
          <a:p>
            <a:pPr>
              <a:lnSpc>
                <a:spcPct val="170000"/>
              </a:lnSpc>
            </a:pPr>
            <a:r>
              <a:rPr lang="fr-FR" sz="2500" dirty="0">
                <a:solidFill>
                  <a:schemeClr val="tx1"/>
                </a:solidFill>
                <a:latin typeface="Century Gothic" panose="020B0502020202020204" pitchFamily="34" charset="0"/>
              </a:rPr>
              <a:t>• d’associer les parents des élèves de l’UEMA aux réunions de l’école </a:t>
            </a:r>
          </a:p>
          <a:p>
            <a:pPr>
              <a:lnSpc>
                <a:spcPct val="170000"/>
              </a:lnSpc>
            </a:pPr>
            <a:r>
              <a:rPr lang="fr-FR" sz="2500" dirty="0">
                <a:solidFill>
                  <a:schemeClr val="tx1"/>
                </a:solidFill>
                <a:latin typeface="Century Gothic" panose="020B0502020202020204" pitchFamily="34" charset="0"/>
              </a:rPr>
              <a:t>• d’intégrer l’UEMA dans le planning d’utilisation des locaux de l’école </a:t>
            </a:r>
          </a:p>
          <a:p>
            <a:pPr>
              <a:lnSpc>
                <a:spcPct val="170000"/>
              </a:lnSpc>
            </a:pPr>
            <a:r>
              <a:rPr lang="fr-FR" sz="2500" dirty="0">
                <a:solidFill>
                  <a:schemeClr val="tx1"/>
                </a:solidFill>
                <a:latin typeface="Century Gothic" panose="020B0502020202020204" pitchFamily="34" charset="0"/>
              </a:rPr>
              <a:t>• d’assurer le lien avec les services municipaux</a:t>
            </a:r>
          </a:p>
        </p:txBody>
      </p:sp>
      <p:sp>
        <p:nvSpPr>
          <p:cNvPr id="20" name="ZoneTexte 19">
            <a:extLst>
              <a:ext uri="{FF2B5EF4-FFF2-40B4-BE49-F238E27FC236}">
                <a16:creationId xmlns:a16="http://schemas.microsoft.com/office/drawing/2014/main" id="{E24E005C-4516-2F42-8315-6687667480CD}"/>
              </a:ext>
            </a:extLst>
          </p:cNvPr>
          <p:cNvSpPr txBox="1"/>
          <p:nvPr/>
        </p:nvSpPr>
        <p:spPr>
          <a:xfrm>
            <a:off x="6055005" y="259241"/>
            <a:ext cx="5231758" cy="276999"/>
          </a:xfrm>
          <a:prstGeom prst="rect">
            <a:avLst/>
          </a:prstGeom>
          <a:noFill/>
        </p:spPr>
        <p:txBody>
          <a:bodyPr wrap="square" rtlCol="0">
            <a:spAutoFit/>
          </a:bodyPr>
          <a:lstStyle/>
          <a:p>
            <a:r>
              <a:rPr lang="fr-FR" sz="1200" u="sng" dirty="0">
                <a:latin typeface="Century Gothic" panose="020B0502020202020204" pitchFamily="34" charset="0"/>
              </a:rPr>
              <a:t>L’équipe pédagogique</a:t>
            </a:r>
            <a:r>
              <a:rPr lang="fr-FR" sz="1200" dirty="0">
                <a:latin typeface="Century Gothic" panose="020B0502020202020204" pitchFamily="34" charset="0"/>
              </a:rPr>
              <a:t> </a:t>
            </a:r>
          </a:p>
        </p:txBody>
      </p:sp>
      <p:graphicFrame>
        <p:nvGraphicFramePr>
          <p:cNvPr id="21" name="Tableau 20">
            <a:extLst>
              <a:ext uri="{FF2B5EF4-FFF2-40B4-BE49-F238E27FC236}">
                <a16:creationId xmlns:a16="http://schemas.microsoft.com/office/drawing/2014/main" id="{EDC4D832-F624-6145-8990-C171996FBE84}"/>
              </a:ext>
            </a:extLst>
          </p:cNvPr>
          <p:cNvGraphicFramePr>
            <a:graphicFrameLocks noGrp="1"/>
          </p:cNvGraphicFramePr>
          <p:nvPr>
            <p:extLst>
              <p:ext uri="{D42A27DB-BD31-4B8C-83A1-F6EECF244321}">
                <p14:modId xmlns:p14="http://schemas.microsoft.com/office/powerpoint/2010/main" val="1204556913"/>
              </p:ext>
            </p:extLst>
          </p:nvPr>
        </p:nvGraphicFramePr>
        <p:xfrm>
          <a:off x="6018835" y="694481"/>
          <a:ext cx="5810491" cy="1539433"/>
        </p:xfrm>
        <a:graphic>
          <a:graphicData uri="http://schemas.openxmlformats.org/drawingml/2006/table">
            <a:tbl>
              <a:tblPr firstRow="1" firstCol="1" bandRow="1">
                <a:tableStyleId>{5C22544A-7EE6-4342-B048-85BDC9FD1C3A}</a:tableStyleId>
              </a:tblPr>
              <a:tblGrid>
                <a:gridCol w="1598097">
                  <a:extLst>
                    <a:ext uri="{9D8B030D-6E8A-4147-A177-3AD203B41FA5}">
                      <a16:colId xmlns:a16="http://schemas.microsoft.com/office/drawing/2014/main" val="3709191287"/>
                    </a:ext>
                  </a:extLst>
                </a:gridCol>
                <a:gridCol w="1610102">
                  <a:extLst>
                    <a:ext uri="{9D8B030D-6E8A-4147-A177-3AD203B41FA5}">
                      <a16:colId xmlns:a16="http://schemas.microsoft.com/office/drawing/2014/main" val="2244700703"/>
                    </a:ext>
                  </a:extLst>
                </a:gridCol>
                <a:gridCol w="2602292">
                  <a:extLst>
                    <a:ext uri="{9D8B030D-6E8A-4147-A177-3AD203B41FA5}">
                      <a16:colId xmlns:a16="http://schemas.microsoft.com/office/drawing/2014/main" val="2516847247"/>
                    </a:ext>
                  </a:extLst>
                </a:gridCol>
              </a:tblGrid>
              <a:tr h="219919">
                <a:tc>
                  <a:txBody>
                    <a:bodyPr/>
                    <a:lstStyle/>
                    <a:p>
                      <a:pPr>
                        <a:spcAft>
                          <a:spcPts val="600"/>
                        </a:spcAft>
                      </a:pPr>
                      <a:r>
                        <a:rPr lang="fr-FR" sz="1100">
                          <a:effectLst/>
                        </a:rPr>
                        <a:t>Nom</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Prénom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Classe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7645362"/>
                  </a:ext>
                </a:extLst>
              </a:tr>
              <a:tr h="219919">
                <a:tc>
                  <a:txBody>
                    <a:bodyPr/>
                    <a:lstStyle/>
                    <a:p>
                      <a:pPr>
                        <a:spcAft>
                          <a:spcPts val="600"/>
                        </a:spcAft>
                      </a:pPr>
                      <a:r>
                        <a:rPr lang="fr-FR" sz="1100">
                          <a:effectLst/>
                        </a:rPr>
                        <a:t>TALLOURD</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Caroline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TPS/direction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3497768"/>
                  </a:ext>
                </a:extLst>
              </a:tr>
              <a:tr h="219919">
                <a:tc>
                  <a:txBody>
                    <a:bodyPr/>
                    <a:lstStyle/>
                    <a:p>
                      <a:pPr>
                        <a:spcAft>
                          <a:spcPts val="600"/>
                        </a:spcAft>
                      </a:pPr>
                      <a:r>
                        <a:rPr lang="fr-FR" sz="1100">
                          <a:effectLst/>
                        </a:rPr>
                        <a:t>MASSIN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Christelle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MS/GS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7058077"/>
                  </a:ext>
                </a:extLst>
              </a:tr>
              <a:tr h="219919">
                <a:tc>
                  <a:txBody>
                    <a:bodyPr/>
                    <a:lstStyle/>
                    <a:p>
                      <a:pPr>
                        <a:spcAft>
                          <a:spcPts val="600"/>
                        </a:spcAft>
                      </a:pPr>
                      <a:r>
                        <a:rPr lang="fr-FR" sz="1100">
                          <a:effectLst/>
                        </a:rPr>
                        <a:t>TIJOUX</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Aude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PS/MS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6978341"/>
                  </a:ext>
                </a:extLst>
              </a:tr>
              <a:tr h="219919">
                <a:tc>
                  <a:txBody>
                    <a:bodyPr/>
                    <a:lstStyle/>
                    <a:p>
                      <a:pPr>
                        <a:spcAft>
                          <a:spcPts val="600"/>
                        </a:spcAft>
                      </a:pPr>
                      <a:r>
                        <a:rPr lang="fr-FR" sz="1100">
                          <a:effectLst/>
                        </a:rPr>
                        <a:t>ARAUJO</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José</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GS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2111849"/>
                  </a:ext>
                </a:extLst>
              </a:tr>
              <a:tr h="219919">
                <a:tc>
                  <a:txBody>
                    <a:bodyPr/>
                    <a:lstStyle/>
                    <a:p>
                      <a:pPr>
                        <a:spcAft>
                          <a:spcPts val="600"/>
                        </a:spcAft>
                      </a:pPr>
                      <a:r>
                        <a:rPr lang="fr-FR" sz="1100">
                          <a:effectLst/>
                        </a:rPr>
                        <a:t>CHRETIEN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Frédérique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PS</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6017812"/>
                  </a:ext>
                </a:extLst>
              </a:tr>
              <a:tr h="219919">
                <a:tc>
                  <a:txBody>
                    <a:bodyPr/>
                    <a:lstStyle/>
                    <a:p>
                      <a:pPr>
                        <a:spcAft>
                          <a:spcPts val="600"/>
                        </a:spcAft>
                      </a:pPr>
                      <a:r>
                        <a:rPr lang="fr-FR" sz="1100" dirty="0">
                          <a:effectLst/>
                        </a:rPr>
                        <a:t> GAILLARD</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Léna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TPS le jeudi</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9592390"/>
                  </a:ext>
                </a:extLst>
              </a:tr>
            </a:tbl>
          </a:graphicData>
        </a:graphic>
      </p:graphicFrame>
    </p:spTree>
    <p:extLst>
      <p:ext uri="{BB962C8B-B14F-4D97-AF65-F5344CB8AC3E}">
        <p14:creationId xmlns:p14="http://schemas.microsoft.com/office/powerpoint/2010/main" val="358433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CB66E07F-5A89-9540-BBA8-47C826A7FC42}"/>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0062" b="10106"/>
          <a:stretch/>
        </p:blipFill>
        <p:spPr>
          <a:xfrm>
            <a:off x="2574736" y="2326512"/>
            <a:ext cx="7078549" cy="3993266"/>
          </a:xfrm>
        </p:spPr>
      </p:pic>
      <p:sp>
        <p:nvSpPr>
          <p:cNvPr id="2" name="Titre 1">
            <a:extLst>
              <a:ext uri="{FF2B5EF4-FFF2-40B4-BE49-F238E27FC236}">
                <a16:creationId xmlns:a16="http://schemas.microsoft.com/office/drawing/2014/main" id="{44F1B18D-6C6C-C047-993C-810D0A82CF4A}"/>
              </a:ext>
            </a:extLst>
          </p:cNvPr>
          <p:cNvSpPr>
            <a:spLocks noGrp="1"/>
          </p:cNvSpPr>
          <p:nvPr>
            <p:ph type="title"/>
          </p:nvPr>
        </p:nvSpPr>
        <p:spPr>
          <a:xfrm>
            <a:off x="1024128" y="585216"/>
            <a:ext cx="3258505" cy="1289883"/>
          </a:xfrm>
        </p:spPr>
        <p:txBody>
          <a:bodyPr>
            <a:normAutofit/>
          </a:bodyPr>
          <a:lstStyle/>
          <a:p>
            <a:r>
              <a:rPr lang="fr-FR" sz="1800" b="1" u="sng" dirty="0">
                <a:latin typeface="Century Gothic" panose="020B0502020202020204" pitchFamily="34" charset="0"/>
              </a:rPr>
              <a:t>3</a:t>
            </a:r>
            <a:r>
              <a:rPr lang="fr-FR" sz="1800" b="1" u="sng" cap="none" dirty="0">
                <a:latin typeface="Century Gothic" panose="020B0502020202020204" pitchFamily="34" charset="0"/>
              </a:rPr>
              <a:t>. L’équipe de l’UEMA</a:t>
            </a:r>
            <a:endParaRPr lang="fr-FR" sz="1800" dirty="0">
              <a:latin typeface="Century Gothic" panose="020B0502020202020204" pitchFamily="34" charset="0"/>
            </a:endParaRPr>
          </a:p>
        </p:txBody>
      </p:sp>
      <p:sp>
        <p:nvSpPr>
          <p:cNvPr id="4" name="ZoneTexte 3">
            <a:extLst>
              <a:ext uri="{FF2B5EF4-FFF2-40B4-BE49-F238E27FC236}">
                <a16:creationId xmlns:a16="http://schemas.microsoft.com/office/drawing/2014/main" id="{B43770FC-3192-5D4B-9302-3B72E6A8D922}"/>
              </a:ext>
            </a:extLst>
          </p:cNvPr>
          <p:cNvSpPr txBox="1"/>
          <p:nvPr/>
        </p:nvSpPr>
        <p:spPr>
          <a:xfrm>
            <a:off x="5660020" y="585216"/>
            <a:ext cx="5034988" cy="830997"/>
          </a:xfrm>
          <a:prstGeom prst="rect">
            <a:avLst/>
          </a:prstGeom>
          <a:noFill/>
        </p:spPr>
        <p:txBody>
          <a:bodyPr wrap="square" rtlCol="0">
            <a:spAutoFit/>
          </a:bodyPr>
          <a:lstStyle/>
          <a:p>
            <a:r>
              <a:rPr lang="fr-FR" sz="1200" dirty="0">
                <a:latin typeface="Century Gothic" panose="020B0502020202020204" pitchFamily="34" charset="0"/>
              </a:rPr>
              <a:t>L’équipe de l’UEMA de Sartrouville est constituée de la coordonnatrice, d’une éducatrice spécialisée, d’une éducatrice de jeunes enfants, de deux monitrices éducatrices, d’une psychologue, d’une psychomotricienne et d’une orthophoniste.</a:t>
            </a:r>
          </a:p>
        </p:txBody>
      </p:sp>
    </p:spTree>
    <p:extLst>
      <p:ext uri="{BB962C8B-B14F-4D97-AF65-F5344CB8AC3E}">
        <p14:creationId xmlns:p14="http://schemas.microsoft.com/office/powerpoint/2010/main" val="4818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7383F-7B7C-674A-B4BF-F1824FFA1FA2}"/>
              </a:ext>
            </a:extLst>
          </p:cNvPr>
          <p:cNvSpPr>
            <a:spLocks noGrp="1"/>
          </p:cNvSpPr>
          <p:nvPr>
            <p:ph type="title"/>
          </p:nvPr>
        </p:nvSpPr>
        <p:spPr>
          <a:xfrm>
            <a:off x="1024128" y="775503"/>
            <a:ext cx="4389120" cy="787077"/>
          </a:xfrm>
        </p:spPr>
        <p:txBody>
          <a:bodyPr/>
          <a:lstStyle/>
          <a:p>
            <a:r>
              <a:rPr lang="fr-FR" sz="1400" u="sng" cap="none" dirty="0">
                <a:latin typeface="Century Gothic" panose="020B0502020202020204" pitchFamily="34" charset="0"/>
              </a:rPr>
              <a:t>Le coordonnateur pédagogique</a:t>
            </a:r>
            <a:endParaRPr lang="fr-FR" dirty="0"/>
          </a:p>
        </p:txBody>
      </p:sp>
      <p:sp>
        <p:nvSpPr>
          <p:cNvPr id="3" name="Espace réservé du contenu 2">
            <a:extLst>
              <a:ext uri="{FF2B5EF4-FFF2-40B4-BE49-F238E27FC236}">
                <a16:creationId xmlns:a16="http://schemas.microsoft.com/office/drawing/2014/main" id="{03FB56AA-4960-FE49-88DD-59DEB2F33ADE}"/>
              </a:ext>
            </a:extLst>
          </p:cNvPr>
          <p:cNvSpPr>
            <a:spLocks noGrp="1"/>
          </p:cNvSpPr>
          <p:nvPr>
            <p:ph idx="1"/>
          </p:nvPr>
        </p:nvSpPr>
        <p:spPr>
          <a:xfrm>
            <a:off x="5509549" y="1562580"/>
            <a:ext cx="6157731" cy="4680564"/>
          </a:xfrm>
        </p:spPr>
        <p:txBody>
          <a:bodyPr>
            <a:noAutofit/>
          </a:bodyPr>
          <a:lstStyle/>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pilote le projet de l’UE maternelle et assure la cohérence des actions des différents professionnels.  </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transmet des observations organisées à la personne chargée de la supervision, au sujet d’un élève ou d’une pratique professionnelle, et intègre dans son analyse les apports des autres professionnels. </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réalise avec des partenaires, les évaluations qui permettent les réajustements des projets. </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élabore les PPA avec l’équipe, en fonction de l’évaluation des besoins particuliers de chaque enfant.</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élabore les cibles d’apprentissages scolaires dans les domaines attendus dans les programmes de l’école maternelle.</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favorise l’établissement de relations de confiance et de collaboration avec l’équipe de professionnels de l’ESMS à laquelle il appartient, comme avec les parents.</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L’enseignant est l’interlocuteur de première intention des parents en ce qui concerne le cadre et le travail proposés à leur enfant. </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réalise un emploi du temps qui assure la cohérence des interventions, la modulation entre temps collectifs et individuels, l’identification précise des actions menées auprès des élèves par les personnels en fonction du programme pédagogique, éducatif et thérapeutique.</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travaille en partenariat avec les autres enseignants de l’école pour favoriser la scolarisation en classe ordinaire. </a:t>
            </a:r>
          </a:p>
          <a:p>
            <a:pPr lvl="0">
              <a:lnSpc>
                <a:spcPct val="170000"/>
              </a:lnSpc>
              <a:spcBef>
                <a:spcPts val="400"/>
              </a:spcBef>
              <a:spcAft>
                <a:spcPts val="0"/>
              </a:spcAft>
              <a:buFont typeface="Wingdings" pitchFamily="2" charset="2"/>
              <a:buChar char="v"/>
            </a:pPr>
            <a:r>
              <a:rPr lang="fr-FR" sz="900" dirty="0">
                <a:latin typeface="Century Gothic" panose="020B0502020202020204" pitchFamily="34" charset="0"/>
              </a:rPr>
              <a:t>Il participe aux ESS et contribue au projet d’orientation. </a:t>
            </a:r>
          </a:p>
        </p:txBody>
      </p:sp>
      <p:sp>
        <p:nvSpPr>
          <p:cNvPr id="4" name="Espace réservé du texte 3">
            <a:extLst>
              <a:ext uri="{FF2B5EF4-FFF2-40B4-BE49-F238E27FC236}">
                <a16:creationId xmlns:a16="http://schemas.microsoft.com/office/drawing/2014/main" id="{6829B07A-9431-904F-874C-025FDDF71D9D}"/>
              </a:ext>
            </a:extLst>
          </p:cNvPr>
          <p:cNvSpPr>
            <a:spLocks noGrp="1"/>
          </p:cNvSpPr>
          <p:nvPr>
            <p:ph type="body" sz="half" idx="2"/>
          </p:nvPr>
        </p:nvSpPr>
        <p:spPr>
          <a:xfrm>
            <a:off x="428264" y="1770927"/>
            <a:ext cx="4838218" cy="4248873"/>
          </a:xfrm>
        </p:spPr>
        <p:txBody>
          <a:bodyPr>
            <a:normAutofit/>
          </a:bodyPr>
          <a:lstStyle/>
          <a:p>
            <a:r>
              <a:rPr lang="fr-FR" sz="1100" dirty="0">
                <a:latin typeface="Century Gothic" panose="020B0502020202020204" pitchFamily="34" charset="0"/>
              </a:rPr>
              <a:t>La coordonnatrice de l’UE est enseignante spécialisée, sous la responsabilité hiérarchique de l’inspecteur de l’Education nationale ASH3 M. </a:t>
            </a:r>
            <a:r>
              <a:rPr lang="fr-FR" sz="1100" dirty="0" err="1">
                <a:latin typeface="Century Gothic" panose="020B0502020202020204" pitchFamily="34" charset="0"/>
              </a:rPr>
              <a:t>Wirth</a:t>
            </a:r>
            <a:r>
              <a:rPr lang="fr-FR" sz="1100" dirty="0">
                <a:latin typeface="Century Gothic" panose="020B0502020202020204" pitchFamily="34" charset="0"/>
              </a:rPr>
              <a:t>.</a:t>
            </a:r>
          </a:p>
          <a:p>
            <a:endParaRPr lang="fr-FR" sz="1100" dirty="0">
              <a:latin typeface="Century Gothic" panose="020B0502020202020204" pitchFamily="34" charset="0"/>
            </a:endParaRPr>
          </a:p>
          <a:p>
            <a:r>
              <a:rPr lang="fr-FR" sz="1100" dirty="0">
                <a:latin typeface="Century Gothic" panose="020B0502020202020204" pitchFamily="34" charset="0"/>
              </a:rPr>
              <a:t>Emploi du temps de la coordonnatrice :</a:t>
            </a:r>
          </a:p>
        </p:txBody>
      </p:sp>
      <p:graphicFrame>
        <p:nvGraphicFramePr>
          <p:cNvPr id="5" name="Tableau 4">
            <a:extLst>
              <a:ext uri="{FF2B5EF4-FFF2-40B4-BE49-F238E27FC236}">
                <a16:creationId xmlns:a16="http://schemas.microsoft.com/office/drawing/2014/main" id="{ACF5F1B3-4C29-144E-9D65-EA3CBD6B4D8B}"/>
              </a:ext>
            </a:extLst>
          </p:cNvPr>
          <p:cNvGraphicFramePr>
            <a:graphicFrameLocks noGrp="1"/>
          </p:cNvGraphicFramePr>
          <p:nvPr>
            <p:extLst>
              <p:ext uri="{D42A27DB-BD31-4B8C-83A1-F6EECF244321}">
                <p14:modId xmlns:p14="http://schemas.microsoft.com/office/powerpoint/2010/main" val="991327584"/>
              </p:ext>
            </p:extLst>
          </p:nvPr>
        </p:nvGraphicFramePr>
        <p:xfrm>
          <a:off x="5509549" y="471509"/>
          <a:ext cx="6157731" cy="674386"/>
        </p:xfrm>
        <a:graphic>
          <a:graphicData uri="http://schemas.openxmlformats.org/drawingml/2006/table">
            <a:tbl>
              <a:tblPr firstRow="1" firstCol="1" bandRow="1">
                <a:tableStyleId>{5C22544A-7EE6-4342-B048-85BDC9FD1C3A}</a:tableStyleId>
              </a:tblPr>
              <a:tblGrid>
                <a:gridCol w="730055">
                  <a:extLst>
                    <a:ext uri="{9D8B030D-6E8A-4147-A177-3AD203B41FA5}">
                      <a16:colId xmlns:a16="http://schemas.microsoft.com/office/drawing/2014/main" val="3010128143"/>
                    </a:ext>
                  </a:extLst>
                </a:gridCol>
                <a:gridCol w="810093">
                  <a:extLst>
                    <a:ext uri="{9D8B030D-6E8A-4147-A177-3AD203B41FA5}">
                      <a16:colId xmlns:a16="http://schemas.microsoft.com/office/drawing/2014/main" val="3510529410"/>
                    </a:ext>
                  </a:extLst>
                </a:gridCol>
                <a:gridCol w="1701937">
                  <a:extLst>
                    <a:ext uri="{9D8B030D-6E8A-4147-A177-3AD203B41FA5}">
                      <a16:colId xmlns:a16="http://schemas.microsoft.com/office/drawing/2014/main" val="614940115"/>
                    </a:ext>
                  </a:extLst>
                </a:gridCol>
                <a:gridCol w="1620756">
                  <a:extLst>
                    <a:ext uri="{9D8B030D-6E8A-4147-A177-3AD203B41FA5}">
                      <a16:colId xmlns:a16="http://schemas.microsoft.com/office/drawing/2014/main" val="2585517776"/>
                    </a:ext>
                  </a:extLst>
                </a:gridCol>
                <a:gridCol w="1294890">
                  <a:extLst>
                    <a:ext uri="{9D8B030D-6E8A-4147-A177-3AD203B41FA5}">
                      <a16:colId xmlns:a16="http://schemas.microsoft.com/office/drawing/2014/main" val="1478124035"/>
                    </a:ext>
                  </a:extLst>
                </a:gridCol>
              </a:tblGrid>
              <a:tr h="337193">
                <a:tc>
                  <a:txBody>
                    <a:bodyPr/>
                    <a:lstStyle/>
                    <a:p>
                      <a:pPr>
                        <a:spcAft>
                          <a:spcPts val="600"/>
                        </a:spcAft>
                      </a:pPr>
                      <a:r>
                        <a:rPr lang="fr-FR" sz="1100">
                          <a:effectLst/>
                        </a:rPr>
                        <a:t>Nom</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Prénom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Qualification</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000">
                          <a:effectLst/>
                        </a:rPr>
                        <a:t>Date d’entrée dans l’UEM</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000">
                          <a:effectLst/>
                        </a:rPr>
                        <a:t>Quotité de service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2937744"/>
                  </a:ext>
                </a:extLst>
              </a:tr>
              <a:tr h="337193">
                <a:tc>
                  <a:txBody>
                    <a:bodyPr/>
                    <a:lstStyle/>
                    <a:p>
                      <a:pPr>
                        <a:spcAft>
                          <a:spcPts val="600"/>
                        </a:spcAft>
                      </a:pPr>
                      <a:r>
                        <a:rPr lang="fr-FR" sz="1100">
                          <a:effectLst/>
                        </a:rPr>
                        <a:t>JOBIC</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Laëtitia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Enseignante spécialisée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a:effectLst/>
                        </a:rPr>
                        <a:t>Octobre 2019</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fr-FR" sz="1100" dirty="0">
                          <a:effectLst/>
                        </a:rPr>
                        <a:t>100%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1946027"/>
                  </a:ext>
                </a:extLst>
              </a:tr>
            </a:tbl>
          </a:graphicData>
        </a:graphic>
      </p:graphicFrame>
      <p:graphicFrame>
        <p:nvGraphicFramePr>
          <p:cNvPr id="7" name="Tableau 6">
            <a:extLst>
              <a:ext uri="{FF2B5EF4-FFF2-40B4-BE49-F238E27FC236}">
                <a16:creationId xmlns:a16="http://schemas.microsoft.com/office/drawing/2014/main" id="{DA86C1D4-E31E-CB43-AB33-FAE0A3CD19A2}"/>
              </a:ext>
            </a:extLst>
          </p:cNvPr>
          <p:cNvGraphicFramePr>
            <a:graphicFrameLocks noGrp="1"/>
          </p:cNvGraphicFramePr>
          <p:nvPr>
            <p:extLst>
              <p:ext uri="{D42A27DB-BD31-4B8C-83A1-F6EECF244321}">
                <p14:modId xmlns:p14="http://schemas.microsoft.com/office/powerpoint/2010/main" val="1694648896"/>
              </p:ext>
            </p:extLst>
          </p:nvPr>
        </p:nvGraphicFramePr>
        <p:xfrm>
          <a:off x="428263" y="2730568"/>
          <a:ext cx="4838222" cy="3255118"/>
        </p:xfrm>
        <a:graphic>
          <a:graphicData uri="http://schemas.openxmlformats.org/drawingml/2006/table">
            <a:tbl>
              <a:tblPr firstRow="1" firstCol="1" bandRow="1">
                <a:tableStyleId>{5C22544A-7EE6-4342-B048-85BDC9FD1C3A}</a:tableStyleId>
              </a:tblPr>
              <a:tblGrid>
                <a:gridCol w="568974">
                  <a:extLst>
                    <a:ext uri="{9D8B030D-6E8A-4147-A177-3AD203B41FA5}">
                      <a16:colId xmlns:a16="http://schemas.microsoft.com/office/drawing/2014/main" val="2747222656"/>
                    </a:ext>
                  </a:extLst>
                </a:gridCol>
                <a:gridCol w="947324">
                  <a:extLst>
                    <a:ext uri="{9D8B030D-6E8A-4147-A177-3AD203B41FA5}">
                      <a16:colId xmlns:a16="http://schemas.microsoft.com/office/drawing/2014/main" val="2679840299"/>
                    </a:ext>
                  </a:extLst>
                </a:gridCol>
                <a:gridCol w="938616">
                  <a:extLst>
                    <a:ext uri="{9D8B030D-6E8A-4147-A177-3AD203B41FA5}">
                      <a16:colId xmlns:a16="http://schemas.microsoft.com/office/drawing/2014/main" val="58591732"/>
                    </a:ext>
                  </a:extLst>
                </a:gridCol>
                <a:gridCol w="568974">
                  <a:extLst>
                    <a:ext uri="{9D8B030D-6E8A-4147-A177-3AD203B41FA5}">
                      <a16:colId xmlns:a16="http://schemas.microsoft.com/office/drawing/2014/main" val="3459577815"/>
                    </a:ext>
                  </a:extLst>
                </a:gridCol>
                <a:gridCol w="943454">
                  <a:extLst>
                    <a:ext uri="{9D8B030D-6E8A-4147-A177-3AD203B41FA5}">
                      <a16:colId xmlns:a16="http://schemas.microsoft.com/office/drawing/2014/main" val="290747161"/>
                    </a:ext>
                  </a:extLst>
                </a:gridCol>
                <a:gridCol w="870880">
                  <a:extLst>
                    <a:ext uri="{9D8B030D-6E8A-4147-A177-3AD203B41FA5}">
                      <a16:colId xmlns:a16="http://schemas.microsoft.com/office/drawing/2014/main" val="485002343"/>
                    </a:ext>
                  </a:extLst>
                </a:gridCol>
              </a:tblGrid>
              <a:tr h="368791">
                <a:tc>
                  <a:txBody>
                    <a:bodyPr/>
                    <a:lstStyle/>
                    <a:p>
                      <a:pPr>
                        <a:spcAft>
                          <a:spcPts val="0"/>
                        </a:spcAft>
                      </a:pPr>
                      <a:r>
                        <a:rPr lang="fr-FR" sz="1000">
                          <a:effectLst/>
                        </a:rPr>
                        <a:t> </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1000">
                          <a:effectLst/>
                        </a:rPr>
                        <a:t>LUNDI</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1000">
                          <a:effectLst/>
                        </a:rPr>
                        <a:t>MARDI</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1000">
                          <a:effectLst/>
                        </a:rPr>
                        <a:t>MERCREDI</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1000">
                          <a:effectLst/>
                        </a:rPr>
                        <a:t>JEUDI</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1000">
                          <a:effectLst/>
                        </a:rPr>
                        <a:t>VENDREDI</a:t>
                      </a:r>
                      <a:endParaRPr lang="fr-FR" sz="100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113176934"/>
                  </a:ext>
                </a:extLst>
              </a:tr>
              <a:tr h="497868">
                <a:tc>
                  <a:txBody>
                    <a:bodyPr/>
                    <a:lstStyle/>
                    <a:p>
                      <a:pPr>
                        <a:spcAft>
                          <a:spcPts val="0"/>
                        </a:spcAft>
                      </a:pPr>
                      <a:r>
                        <a:rPr lang="fr-FR" sz="700">
                          <a:effectLst/>
                        </a:rPr>
                        <a:t>8h10-8h35</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a:effectLst/>
                        </a:rPr>
                        <a:t>Transmissions, régulation avec équipe MS</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a:effectLst/>
                        </a:rPr>
                        <a:t>Transmissions, régulation avec équipe MS</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a:effectLst/>
                        </a:rPr>
                        <a:t> </a:t>
                      </a:r>
                      <a:endParaRPr lang="fr-FR" sz="1000">
                        <a:effectLst/>
                      </a:endParaRPr>
                    </a:p>
                    <a:p>
                      <a:pPr>
                        <a:spcAft>
                          <a:spcPts val="0"/>
                        </a:spcAft>
                      </a:pPr>
                      <a:r>
                        <a:rPr lang="fr-FR" sz="900">
                          <a:effectLst/>
                        </a:rPr>
                        <a:t>Réunion au SESSAD</a:t>
                      </a:r>
                      <a:endParaRPr lang="fr-FR" sz="1000">
                        <a:effectLst/>
                      </a:endParaRPr>
                    </a:p>
                    <a:p>
                      <a:pPr>
                        <a:spcAft>
                          <a:spcPts val="0"/>
                        </a:spcAft>
                      </a:pPr>
                      <a:r>
                        <a:rPr lang="fr-FR" sz="900">
                          <a:effectLst/>
                        </a:rPr>
                        <a:t>2h/mois (SS)</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a:effectLst/>
                        </a:rPr>
                        <a:t>Transmissions, régulation avec équipe MS</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a:effectLst/>
                        </a:rPr>
                        <a:t>Transmissions, régulation avec équipe MS</a:t>
                      </a:r>
                      <a:endParaRPr lang="fr-FR" sz="100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3980149178"/>
                  </a:ext>
                </a:extLst>
              </a:tr>
              <a:tr h="497868">
                <a:tc rowSpan="2">
                  <a:txBody>
                    <a:bodyPr/>
                    <a:lstStyle/>
                    <a:p>
                      <a:pPr>
                        <a:spcAft>
                          <a:spcPts val="0"/>
                        </a:spcAft>
                      </a:pPr>
                      <a:r>
                        <a:rPr lang="fr-FR" sz="700">
                          <a:effectLst/>
                        </a:rPr>
                        <a:t>8h45</a:t>
                      </a:r>
                      <a:endParaRPr lang="fr-FR" sz="1000">
                        <a:effectLst/>
                      </a:endParaRPr>
                    </a:p>
                    <a:p>
                      <a:pPr>
                        <a:spcAft>
                          <a:spcPts val="0"/>
                        </a:spcAft>
                      </a:pPr>
                      <a:r>
                        <a:rPr lang="fr-FR" sz="700">
                          <a:effectLst/>
                        </a:rPr>
                        <a:t>11h30</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a:effectLst/>
                        </a:rPr>
                        <a:t>Classe </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a:effectLst/>
                        </a:rPr>
                        <a:t>Classe </a:t>
                      </a:r>
                      <a:endParaRPr lang="fr-FR" sz="100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rowSpan="2">
                  <a:txBody>
                    <a:bodyPr/>
                    <a:lstStyle/>
                    <a:p>
                      <a:pPr>
                        <a:spcAft>
                          <a:spcPts val="0"/>
                        </a:spcAft>
                      </a:pPr>
                      <a:r>
                        <a:rPr lang="fr-FR" sz="900">
                          <a:effectLst/>
                        </a:rPr>
                        <a:t>Classe </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a:effectLst/>
                        </a:rPr>
                        <a:t>Classe </a:t>
                      </a:r>
                      <a:endParaRPr lang="fr-FR" sz="100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551158558"/>
                  </a:ext>
                </a:extLst>
              </a:tr>
              <a:tr h="76488">
                <a:tc vMerge="1">
                  <a:txBody>
                    <a:bodyPr/>
                    <a:lstStyle/>
                    <a:p>
                      <a:endParaRPr lang="fr-FR"/>
                    </a:p>
                  </a:txBody>
                  <a:tcPr/>
                </a:tc>
                <a:tc vMerge="1">
                  <a:txBody>
                    <a:bodyPr/>
                    <a:lstStyle/>
                    <a:p>
                      <a:endParaRPr lang="fr-FR"/>
                    </a:p>
                  </a:txBody>
                  <a:tcPr/>
                </a:tc>
                <a:tc vMerge="1">
                  <a:txBody>
                    <a:bodyPr/>
                    <a:lstStyle/>
                    <a:p>
                      <a:endParaRPr lang="fr-FR"/>
                    </a:p>
                  </a:txBody>
                  <a:tcPr/>
                </a:tc>
                <a:tc rowSpan="8">
                  <a:txBody>
                    <a:bodyPr/>
                    <a:lstStyle/>
                    <a:p>
                      <a:pPr>
                        <a:spcAft>
                          <a:spcPts val="0"/>
                        </a:spcAft>
                      </a:pPr>
                      <a:r>
                        <a:rPr lang="fr-FR" sz="900">
                          <a:effectLst/>
                        </a:rPr>
                        <a:t> </a:t>
                      </a:r>
                      <a:endParaRPr lang="fr-FR" sz="100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9447390"/>
                  </a:ext>
                </a:extLst>
              </a:tr>
              <a:tr h="258154">
                <a:tc>
                  <a:txBody>
                    <a:bodyPr/>
                    <a:lstStyle/>
                    <a:p>
                      <a:pPr>
                        <a:spcAft>
                          <a:spcPts val="0"/>
                        </a:spcAft>
                      </a:pPr>
                      <a:r>
                        <a:rPr lang="fr-FR" sz="700">
                          <a:effectLst/>
                        </a:rPr>
                        <a:t>11h30-12h15</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dirty="0">
                          <a:effectLst/>
                        </a:rPr>
                        <a:t>REPAS</a:t>
                      </a:r>
                      <a:endParaRPr lang="fr-FR" sz="1000" dirty="0">
                        <a:effectLst/>
                      </a:endParaRPr>
                    </a:p>
                    <a:p>
                      <a:pPr>
                        <a:spcAft>
                          <a:spcPts val="0"/>
                        </a:spcAft>
                      </a:pPr>
                      <a:r>
                        <a:rPr lang="fr-FR" sz="900" dirty="0">
                          <a:effectLst/>
                        </a:rPr>
                        <a:t> </a:t>
                      </a:r>
                      <a:endParaRPr lang="fr-FR" sz="1000" dirty="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dirty="0">
                          <a:effectLst/>
                        </a:rPr>
                        <a:t>REPAS</a:t>
                      </a:r>
                      <a:endParaRPr lang="fr-FR" sz="1000" dirty="0">
                        <a:effectLst/>
                      </a:endParaRPr>
                    </a:p>
                    <a:p>
                      <a:pPr>
                        <a:spcAft>
                          <a:spcPts val="0"/>
                        </a:spcAft>
                      </a:pPr>
                      <a:r>
                        <a:rPr lang="fr-FR" sz="900" dirty="0">
                          <a:effectLst/>
                        </a:rPr>
                        <a:t> </a:t>
                      </a:r>
                      <a:endParaRPr lang="fr-FR" sz="1000" dirty="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a:txBody>
                    <a:bodyPr/>
                    <a:lstStyle/>
                    <a:p>
                      <a:pPr>
                        <a:spcAft>
                          <a:spcPts val="0"/>
                        </a:spcAft>
                      </a:pPr>
                      <a:r>
                        <a:rPr lang="fr-FR" sz="900">
                          <a:effectLst/>
                        </a:rPr>
                        <a:t>REPAS</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dirty="0">
                          <a:effectLst/>
                        </a:rPr>
                        <a:t>REPAS</a:t>
                      </a:r>
                      <a:endParaRPr lang="fr-FR" sz="1000" dirty="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412011850"/>
                  </a:ext>
                </a:extLst>
              </a:tr>
              <a:tr h="36879">
                <a:tc rowSpan="2">
                  <a:txBody>
                    <a:bodyPr/>
                    <a:lstStyle/>
                    <a:p>
                      <a:pPr>
                        <a:spcAft>
                          <a:spcPts val="0"/>
                        </a:spcAft>
                      </a:pPr>
                      <a:r>
                        <a:rPr lang="fr-FR" sz="700">
                          <a:effectLst/>
                        </a:rPr>
                        <a:t>12h15-</a:t>
                      </a:r>
                      <a:endParaRPr lang="fr-FR" sz="1000">
                        <a:effectLst/>
                      </a:endParaRPr>
                    </a:p>
                    <a:p>
                      <a:pPr>
                        <a:spcAft>
                          <a:spcPts val="0"/>
                        </a:spcAft>
                      </a:pPr>
                      <a:r>
                        <a:rPr lang="fr-FR" sz="700">
                          <a:effectLst/>
                        </a:rPr>
                        <a:t>13h15</a:t>
                      </a:r>
                      <a:endParaRPr lang="fr-FR" sz="100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a:spcAft>
                          <a:spcPts val="0"/>
                        </a:spcAft>
                      </a:pPr>
                      <a:r>
                        <a:rPr lang="fr-FR" sz="900">
                          <a:effectLst/>
                        </a:rPr>
                        <a:t>Conseil des maitres</a:t>
                      </a:r>
                      <a:endParaRPr lang="fr-FR" sz="100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extLst>
                  <a:ext uri="{0D108BD9-81ED-4DB2-BD59-A6C34878D82A}">
                    <a16:rowId xmlns:a16="http://schemas.microsoft.com/office/drawing/2014/main" val="346443245"/>
                  </a:ext>
                </a:extLst>
              </a:tr>
              <a:tr h="295033">
                <a:tc vMerge="1">
                  <a:txBody>
                    <a:bodyPr/>
                    <a:lstStyle/>
                    <a:p>
                      <a:endParaRPr lang="fr-FR"/>
                    </a:p>
                  </a:txBody>
                  <a:tcPr/>
                </a:tc>
                <a:tc>
                  <a:txBody>
                    <a:bodyPr/>
                    <a:lstStyle/>
                    <a:p>
                      <a:pPr>
                        <a:spcAft>
                          <a:spcPts val="0"/>
                        </a:spcAft>
                      </a:pPr>
                      <a:r>
                        <a:rPr lang="fr-FR" sz="900" dirty="0">
                          <a:effectLst/>
                          <a:latin typeface="Calibri" panose="020F0502020204030204" pitchFamily="34" charset="0"/>
                          <a:cs typeface="Times New Roman" panose="02020603050405020304" pitchFamily="18" charset="0"/>
                        </a:rPr>
                        <a:t>préparations</a:t>
                      </a:r>
                    </a:p>
                  </a:txBody>
                  <a:tcPr marL="56894" marR="56894" marT="0" marB="0"/>
                </a:tc>
                <a:tc>
                  <a:txBody>
                    <a:bodyPr/>
                    <a:lstStyle/>
                    <a:p>
                      <a:pPr>
                        <a:spcAft>
                          <a:spcPts val="0"/>
                        </a:spcAft>
                      </a:pPr>
                      <a:r>
                        <a:rPr lang="fr-FR" sz="900" dirty="0">
                          <a:effectLst/>
                          <a:latin typeface="Calibri" panose="020F0502020204030204" pitchFamily="34" charset="0"/>
                          <a:cs typeface="Times New Roman" panose="02020603050405020304" pitchFamily="18" charset="0"/>
                        </a:rPr>
                        <a:t>préparations</a:t>
                      </a:r>
                    </a:p>
                  </a:txBody>
                  <a:tcPr marL="56894" marR="56894" marT="0" marB="0"/>
                </a:tc>
                <a:tc vMerge="1">
                  <a:txBody>
                    <a:bodyPr/>
                    <a:lstStyle/>
                    <a:p>
                      <a:endParaRPr lang="fr-FR"/>
                    </a:p>
                  </a:txBody>
                  <a:tcPr/>
                </a:tc>
                <a:tc vMerge="1">
                  <a:txBody>
                    <a:bodyPr/>
                    <a:lstStyle/>
                    <a:p>
                      <a:endParaRPr lang="fr-FR"/>
                    </a:p>
                  </a:txBody>
                  <a:tcPr/>
                </a:tc>
                <a:tc>
                  <a:txBody>
                    <a:bodyPr/>
                    <a:lstStyle/>
                    <a:p>
                      <a:pPr>
                        <a:spcAft>
                          <a:spcPts val="0"/>
                        </a:spcAft>
                      </a:pPr>
                      <a:r>
                        <a:rPr lang="fr-FR" sz="900" dirty="0">
                          <a:effectLst/>
                          <a:latin typeface="Calibri" panose="020F0502020204030204" pitchFamily="34" charset="0"/>
                          <a:cs typeface="Times New Roman" panose="02020603050405020304" pitchFamily="18" charset="0"/>
                        </a:rPr>
                        <a:t>préparations</a:t>
                      </a:r>
                    </a:p>
                  </a:txBody>
                  <a:tcPr marL="56894" marR="56894" marT="0" marB="0"/>
                </a:tc>
                <a:extLst>
                  <a:ext uri="{0D108BD9-81ED-4DB2-BD59-A6C34878D82A}">
                    <a16:rowId xmlns:a16="http://schemas.microsoft.com/office/drawing/2014/main" val="2967132993"/>
                  </a:ext>
                </a:extLst>
              </a:tr>
              <a:tr h="329533">
                <a:tc>
                  <a:txBody>
                    <a:bodyPr/>
                    <a:lstStyle/>
                    <a:p>
                      <a:pPr>
                        <a:spcAft>
                          <a:spcPts val="0"/>
                        </a:spcAft>
                      </a:pPr>
                      <a:r>
                        <a:rPr lang="fr-FR" sz="700">
                          <a:effectLst/>
                        </a:rPr>
                        <a:t>13h15-</a:t>
                      </a:r>
                      <a:endParaRPr lang="fr-FR" sz="1000">
                        <a:effectLst/>
                      </a:endParaRPr>
                    </a:p>
                    <a:p>
                      <a:pPr>
                        <a:spcAft>
                          <a:spcPts val="0"/>
                        </a:spcAft>
                      </a:pPr>
                      <a:r>
                        <a:rPr lang="fr-FR" sz="700">
                          <a:effectLst/>
                        </a:rPr>
                        <a:t>15h30</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a:effectLst/>
                        </a:rPr>
                        <a:t>Classe </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dirty="0">
                          <a:effectLst/>
                        </a:rPr>
                        <a:t>Classe  </a:t>
                      </a:r>
                      <a:endParaRPr lang="fr-FR" sz="1000" dirty="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rowSpan="2">
                  <a:txBody>
                    <a:bodyPr/>
                    <a:lstStyle/>
                    <a:p>
                      <a:pPr>
                        <a:spcAft>
                          <a:spcPts val="0"/>
                        </a:spcAft>
                      </a:pPr>
                      <a:r>
                        <a:rPr lang="fr-FR" sz="900">
                          <a:effectLst/>
                        </a:rPr>
                        <a:t>Classe  </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dirty="0">
                          <a:effectLst/>
                        </a:rPr>
                        <a:t>Classe  </a:t>
                      </a:r>
                      <a:endParaRPr lang="fr-FR" sz="1000" dirty="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240018476"/>
                  </a:ext>
                </a:extLst>
              </a:tr>
              <a:tr h="349291">
                <a:tc>
                  <a:txBody>
                    <a:bodyPr/>
                    <a:lstStyle/>
                    <a:p>
                      <a:pPr>
                        <a:spcAft>
                          <a:spcPts val="0"/>
                        </a:spcAft>
                      </a:pPr>
                      <a:r>
                        <a:rPr lang="fr-FR" sz="700">
                          <a:effectLst/>
                        </a:rPr>
                        <a:t>15h30-</a:t>
                      </a:r>
                      <a:endParaRPr lang="fr-FR" sz="1000">
                        <a:effectLst/>
                      </a:endParaRPr>
                    </a:p>
                    <a:p>
                      <a:pPr>
                        <a:spcAft>
                          <a:spcPts val="0"/>
                        </a:spcAft>
                      </a:pPr>
                      <a:r>
                        <a:rPr lang="fr-FR" sz="700">
                          <a:effectLst/>
                        </a:rPr>
                        <a:t>16h30</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a:effectLst/>
                        </a:rPr>
                        <a:t>Réunion avec la cheffe de service</a:t>
                      </a:r>
                      <a:endParaRPr lang="fr-FR" sz="100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688286107"/>
                  </a:ext>
                </a:extLst>
              </a:tr>
              <a:tr h="270893">
                <a:tc rowSpan="2">
                  <a:txBody>
                    <a:bodyPr/>
                    <a:lstStyle/>
                    <a:p>
                      <a:pPr>
                        <a:spcAft>
                          <a:spcPts val="0"/>
                        </a:spcAft>
                      </a:pPr>
                      <a:r>
                        <a:rPr lang="fr-FR" sz="700">
                          <a:effectLst/>
                        </a:rPr>
                        <a:t>16h30-</a:t>
                      </a:r>
                      <a:endParaRPr lang="fr-FR" sz="1000">
                        <a:effectLst/>
                      </a:endParaRPr>
                    </a:p>
                    <a:p>
                      <a:pPr>
                        <a:spcAft>
                          <a:spcPts val="0"/>
                        </a:spcAft>
                      </a:pPr>
                      <a:r>
                        <a:rPr lang="fr-FR" sz="700">
                          <a:effectLst/>
                        </a:rPr>
                        <a:t>18h00</a:t>
                      </a:r>
                      <a:endParaRPr lang="fr-FR" sz="1000">
                        <a:effectLst/>
                        <a:latin typeface="Calibri" panose="020F0502020204030204" pitchFamily="34" charset="0"/>
                        <a:cs typeface="Times New Roman" panose="02020603050405020304" pitchFamily="18" charset="0"/>
                      </a:endParaRPr>
                    </a:p>
                  </a:txBody>
                  <a:tcPr marL="56894" marR="56894" marT="0" marB="0"/>
                </a:tc>
                <a:tc rowSpan="2">
                  <a:txBody>
                    <a:bodyPr/>
                    <a:lstStyle/>
                    <a:p>
                      <a:pPr>
                        <a:spcAft>
                          <a:spcPts val="0"/>
                        </a:spcAft>
                      </a:pPr>
                      <a:r>
                        <a:rPr lang="fr-FR" sz="900">
                          <a:effectLst/>
                        </a:rPr>
                        <a:t>Réunion équipe UEMA (SS)</a:t>
                      </a:r>
                      <a:endParaRPr lang="fr-FR" sz="1000">
                        <a:effectLst/>
                        <a:latin typeface="Calibri" panose="020F0502020204030204" pitchFamily="34" charset="0"/>
                        <a:cs typeface="Times New Roman" panose="02020603050405020304" pitchFamily="18" charset="0"/>
                      </a:endParaRPr>
                    </a:p>
                  </a:txBody>
                  <a:tcPr marL="56894" marR="56894" marT="0" marB="0"/>
                </a:tc>
                <a:tc>
                  <a:txBody>
                    <a:bodyPr/>
                    <a:lstStyle/>
                    <a:p>
                      <a:pPr>
                        <a:spcAft>
                          <a:spcPts val="0"/>
                        </a:spcAft>
                      </a:pPr>
                      <a:r>
                        <a:rPr lang="fr-FR" sz="900" dirty="0">
                          <a:effectLst/>
                        </a:rPr>
                        <a:t>bilan de journée</a:t>
                      </a:r>
                    </a:p>
                    <a:p>
                      <a:pPr>
                        <a:spcAft>
                          <a:spcPts val="0"/>
                        </a:spcAft>
                      </a:pPr>
                      <a:r>
                        <a:rPr lang="fr-FR" sz="900" dirty="0">
                          <a:effectLst/>
                          <a:latin typeface="Calibri" panose="020F0502020204030204" pitchFamily="34" charset="0"/>
                          <a:cs typeface="Times New Roman" panose="02020603050405020304" pitchFamily="18" charset="0"/>
                        </a:rPr>
                        <a:t>cotations</a:t>
                      </a:r>
                      <a:endParaRPr lang="fr-FR" sz="1000" dirty="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gridSpan="2">
                  <a:txBody>
                    <a:bodyPr/>
                    <a:lstStyle/>
                    <a:p>
                      <a:pPr>
                        <a:spcAft>
                          <a:spcPts val="0"/>
                        </a:spcAft>
                      </a:pPr>
                      <a:r>
                        <a:rPr lang="fr-FR" sz="900" dirty="0">
                          <a:effectLst/>
                        </a:rPr>
                        <a:t> bilan de journée</a:t>
                      </a:r>
                    </a:p>
                    <a:p>
                      <a:pPr>
                        <a:spcAft>
                          <a:spcPts val="0"/>
                        </a:spcAft>
                      </a:pPr>
                      <a:r>
                        <a:rPr lang="fr-FR" sz="900" dirty="0">
                          <a:effectLst/>
                          <a:latin typeface="Calibri" panose="020F0502020204030204" pitchFamily="34" charset="0"/>
                          <a:cs typeface="Times New Roman" panose="02020603050405020304" pitchFamily="18" charset="0"/>
                        </a:rPr>
                        <a:t>cotations</a:t>
                      </a:r>
                    </a:p>
                  </a:txBody>
                  <a:tcPr marL="56894" marR="56894" marT="0" marB="0"/>
                </a:tc>
                <a:tc hMerge="1">
                  <a:txBody>
                    <a:bodyPr/>
                    <a:lstStyle/>
                    <a:p>
                      <a:pPr>
                        <a:spcAft>
                          <a:spcPts val="0"/>
                        </a:spcAft>
                      </a:pPr>
                      <a:endParaRPr lang="fr-FR" sz="1000" dirty="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593431614"/>
                  </a:ext>
                </a:extLst>
              </a:tr>
              <a:tr h="270893">
                <a:tc vMerge="1">
                  <a:txBody>
                    <a:bodyPr/>
                    <a:lstStyle/>
                    <a:p>
                      <a:endParaRPr lang="fr-FR"/>
                    </a:p>
                  </a:txBody>
                  <a:tcPr/>
                </a:tc>
                <a:tc vMerge="1">
                  <a:txBody>
                    <a:bodyPr/>
                    <a:lstStyle/>
                    <a:p>
                      <a:endParaRPr lang="fr-FR"/>
                    </a:p>
                  </a:txBody>
                  <a:tcPr/>
                </a:tc>
                <a:tc>
                  <a:txBody>
                    <a:bodyPr/>
                    <a:lstStyle/>
                    <a:p>
                      <a:pPr>
                        <a:spcAft>
                          <a:spcPts val="0"/>
                        </a:spcAft>
                      </a:pPr>
                      <a:endParaRPr lang="fr-FR" sz="1000" dirty="0">
                        <a:effectLst/>
                        <a:latin typeface="Calibri" panose="020F0502020204030204" pitchFamily="34" charset="0"/>
                        <a:cs typeface="Times New Roman" panose="02020603050405020304" pitchFamily="18" charset="0"/>
                      </a:endParaRPr>
                    </a:p>
                  </a:txBody>
                  <a:tcPr marL="56894" marR="56894" marT="0" marB="0"/>
                </a:tc>
                <a:tc vMerge="1">
                  <a:txBody>
                    <a:bodyPr/>
                    <a:lstStyle/>
                    <a:p>
                      <a:endParaRPr lang="fr-FR"/>
                    </a:p>
                  </a:txBody>
                  <a:tcPr/>
                </a:tc>
                <a:tc gridSpan="2">
                  <a:txBody>
                    <a:bodyPr/>
                    <a:lstStyle/>
                    <a:p>
                      <a:pPr>
                        <a:spcAft>
                          <a:spcPts val="0"/>
                        </a:spcAft>
                      </a:pPr>
                      <a:endParaRPr lang="fr-FR" sz="1000" dirty="0">
                        <a:effectLst/>
                        <a:latin typeface="Calibri" panose="020F0502020204030204" pitchFamily="34" charset="0"/>
                        <a:cs typeface="Times New Roman" panose="02020603050405020304" pitchFamily="18" charset="0"/>
                      </a:endParaRPr>
                    </a:p>
                  </a:txBody>
                  <a:tcPr marL="56894" marR="56894" marT="0" marB="0"/>
                </a:tc>
                <a:tc hMerge="1">
                  <a:txBody>
                    <a:bodyPr/>
                    <a:lstStyle/>
                    <a:p>
                      <a:pPr>
                        <a:spcAft>
                          <a:spcPts val="0"/>
                        </a:spcAft>
                      </a:pPr>
                      <a:endParaRPr lang="fr-FR" sz="1000" dirty="0">
                        <a:effectLst/>
                        <a:latin typeface="Calibri" panose="020F0502020204030204" pitchFamily="34" charset="0"/>
                        <a:cs typeface="Times New Roman" panose="02020603050405020304" pitchFamily="18" charset="0"/>
                      </a:endParaRPr>
                    </a:p>
                  </a:txBody>
                  <a:tcPr marL="56894" marR="56894" marT="0" marB="0"/>
                </a:tc>
                <a:extLst>
                  <a:ext uri="{0D108BD9-81ED-4DB2-BD59-A6C34878D82A}">
                    <a16:rowId xmlns:a16="http://schemas.microsoft.com/office/drawing/2014/main" val="2121478467"/>
                  </a:ext>
                </a:extLst>
              </a:tr>
            </a:tbl>
          </a:graphicData>
        </a:graphic>
      </p:graphicFrame>
    </p:spTree>
    <p:extLst>
      <p:ext uri="{BB962C8B-B14F-4D97-AF65-F5344CB8AC3E}">
        <p14:creationId xmlns:p14="http://schemas.microsoft.com/office/powerpoint/2010/main" val="3113668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Intégral</Template>
  <TotalTime>1458</TotalTime>
  <Words>2541</Words>
  <Application>Microsoft Office PowerPoint</Application>
  <PresentationFormat>Grand écran</PresentationFormat>
  <Paragraphs>596</Paragraphs>
  <Slides>21</Slides>
  <Notes>0</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32" baseType="lpstr">
      <vt:lpstr>メイリオ</vt:lpstr>
      <vt:lpstr>Arial</vt:lpstr>
      <vt:lpstr>Calibri</vt:lpstr>
      <vt:lpstr>Century Gothic</vt:lpstr>
      <vt:lpstr>Times New Roman</vt:lpstr>
      <vt:lpstr>Tw Cen MT</vt:lpstr>
      <vt:lpstr>Tw Cen MT Condensed</vt:lpstr>
      <vt:lpstr>Wingdings</vt:lpstr>
      <vt:lpstr>Wingdings 3</vt:lpstr>
      <vt:lpstr>Intégral</vt:lpstr>
      <vt:lpstr>Document</vt:lpstr>
      <vt:lpstr> UEMA Sartrouville École maternelle Georges Brassens </vt:lpstr>
      <vt:lpstr>Projet de Fonctionnement de l’unité d’enseignement maternelle  autisme de Sartrouville 2020/2021 </vt:lpstr>
      <vt:lpstr>TABLE DES MATIÈRES</vt:lpstr>
      <vt:lpstr> LES ÉLÈVES</vt:lpstr>
      <vt:lpstr>Présentation PowerPoint</vt:lpstr>
      <vt:lpstr> LES PARTENAIRES </vt:lpstr>
      <vt:lpstr>2. L’école </vt:lpstr>
      <vt:lpstr>3. L’équipe de l’UEMA</vt:lpstr>
      <vt:lpstr>Le coordonnateur pédagogique</vt:lpstr>
      <vt:lpstr>Le personnel éducatif</vt:lpstr>
      <vt:lpstr>Le personnel paramédical</vt:lpstr>
      <vt:lpstr>4. Les parents</vt:lpstr>
      <vt:lpstr>5. La circonscription</vt:lpstr>
      <vt:lpstr>     LES LOCAUX</vt:lpstr>
      <vt:lpstr>La salle de classe permet d’alterner les temps individuels et collectifs. Elle comporte un coin regroupement, un coin sensoriel, 7 postes de travail individuels, des tables collectives et d’un point d’eau.</vt:lpstr>
      <vt:lpstr>    LE fonctionnement DE L’UE</vt:lpstr>
      <vt:lpstr>2. Les évaluations</vt:lpstr>
      <vt:lpstr>3. Les objectifs - les projets individuels</vt:lpstr>
      <vt:lpstr>4. Les inclusions</vt:lpstr>
      <vt:lpstr>5. Les réunions</vt:lpstr>
      <vt:lpstr>6. La supervision – la 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UEMA Sartrouville École maternelle Georges Brassens</dc:title>
  <dc:creator>Microsoft Office User</dc:creator>
  <cp:lastModifiedBy>Clarisse Vauquelin</cp:lastModifiedBy>
  <cp:revision>58</cp:revision>
  <dcterms:created xsi:type="dcterms:W3CDTF">2020-09-20T06:04:23Z</dcterms:created>
  <dcterms:modified xsi:type="dcterms:W3CDTF">2020-12-09T23:00:08Z</dcterms:modified>
</cp:coreProperties>
</file>